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6" r:id="rId7"/>
    <p:sldId id="275" r:id="rId8"/>
    <p:sldId id="268" r:id="rId9"/>
    <p:sldId id="273" r:id="rId10"/>
    <p:sldId id="263" r:id="rId11"/>
    <p:sldId id="264" r:id="rId12"/>
    <p:sldId id="276" r:id="rId13"/>
    <p:sldId id="265" r:id="rId14"/>
    <p:sldId id="269" r:id="rId15"/>
    <p:sldId id="270" r:id="rId16"/>
    <p:sldId id="262" r:id="rId17"/>
    <p:sldId id="267" r:id="rId18"/>
    <p:sldId id="272" r:id="rId19"/>
    <p:sldId id="271" r:id="rId20"/>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1330" y="53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t-E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t-EE"/>
          </a:p>
        </p:txBody>
      </p:sp>
      <p:sp>
        <p:nvSpPr>
          <p:cNvPr id="4" name="Date Placeholder 3"/>
          <p:cNvSpPr>
            <a:spLocks noGrp="1"/>
          </p:cNvSpPr>
          <p:nvPr>
            <p:ph type="dt" sz="half" idx="10"/>
          </p:nvPr>
        </p:nvSpPr>
        <p:spPr/>
        <p:txBody>
          <a:bodyPr/>
          <a:lstStyle/>
          <a:p>
            <a:fld id="{3D6E9E3B-487A-4A43-AD25-B16843C85F0A}" type="datetimeFigureOut">
              <a:rPr lang="et-EE" smtClean="0"/>
              <a:t>08.09.2021</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3A8F6618-2C0B-405F-9B19-77A00550A790}" type="slidenum">
              <a:rPr lang="et-EE" smtClean="0"/>
              <a:t>‹#›</a:t>
            </a:fld>
            <a:endParaRPr lang="et-EE"/>
          </a:p>
        </p:txBody>
      </p:sp>
    </p:spTree>
    <p:extLst>
      <p:ext uri="{BB962C8B-B14F-4D97-AF65-F5344CB8AC3E}">
        <p14:creationId xmlns:p14="http://schemas.microsoft.com/office/powerpoint/2010/main" val="937706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3D6E9E3B-487A-4A43-AD25-B16843C85F0A}" type="datetimeFigureOut">
              <a:rPr lang="et-EE" smtClean="0"/>
              <a:t>08.09.2021</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3A8F6618-2C0B-405F-9B19-77A00550A790}" type="slidenum">
              <a:rPr lang="et-EE" smtClean="0"/>
              <a:t>‹#›</a:t>
            </a:fld>
            <a:endParaRPr lang="et-EE"/>
          </a:p>
        </p:txBody>
      </p:sp>
    </p:spTree>
    <p:extLst>
      <p:ext uri="{BB962C8B-B14F-4D97-AF65-F5344CB8AC3E}">
        <p14:creationId xmlns:p14="http://schemas.microsoft.com/office/powerpoint/2010/main" val="2581516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t-E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3D6E9E3B-487A-4A43-AD25-B16843C85F0A}" type="datetimeFigureOut">
              <a:rPr lang="et-EE" smtClean="0"/>
              <a:t>08.09.2021</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3A8F6618-2C0B-405F-9B19-77A00550A790}" type="slidenum">
              <a:rPr lang="et-EE" smtClean="0"/>
              <a:t>‹#›</a:t>
            </a:fld>
            <a:endParaRPr lang="et-EE"/>
          </a:p>
        </p:txBody>
      </p:sp>
    </p:spTree>
    <p:extLst>
      <p:ext uri="{BB962C8B-B14F-4D97-AF65-F5344CB8AC3E}">
        <p14:creationId xmlns:p14="http://schemas.microsoft.com/office/powerpoint/2010/main" val="2664392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3D6E9E3B-487A-4A43-AD25-B16843C85F0A}" type="datetimeFigureOut">
              <a:rPr lang="et-EE" smtClean="0"/>
              <a:t>08.09.2021</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3A8F6618-2C0B-405F-9B19-77A00550A790}" type="slidenum">
              <a:rPr lang="et-EE" smtClean="0"/>
              <a:t>‹#›</a:t>
            </a:fld>
            <a:endParaRPr lang="et-EE"/>
          </a:p>
        </p:txBody>
      </p:sp>
    </p:spTree>
    <p:extLst>
      <p:ext uri="{BB962C8B-B14F-4D97-AF65-F5344CB8AC3E}">
        <p14:creationId xmlns:p14="http://schemas.microsoft.com/office/powerpoint/2010/main" val="1268687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t-E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D6E9E3B-487A-4A43-AD25-B16843C85F0A}" type="datetimeFigureOut">
              <a:rPr lang="et-EE" smtClean="0"/>
              <a:t>08.09.2021</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3A8F6618-2C0B-405F-9B19-77A00550A790}" type="slidenum">
              <a:rPr lang="et-EE" smtClean="0"/>
              <a:t>‹#›</a:t>
            </a:fld>
            <a:endParaRPr lang="et-EE"/>
          </a:p>
        </p:txBody>
      </p:sp>
    </p:spTree>
    <p:extLst>
      <p:ext uri="{BB962C8B-B14F-4D97-AF65-F5344CB8AC3E}">
        <p14:creationId xmlns:p14="http://schemas.microsoft.com/office/powerpoint/2010/main" val="1999107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Date Placeholder 4"/>
          <p:cNvSpPr>
            <a:spLocks noGrp="1"/>
          </p:cNvSpPr>
          <p:nvPr>
            <p:ph type="dt" sz="half" idx="10"/>
          </p:nvPr>
        </p:nvSpPr>
        <p:spPr/>
        <p:txBody>
          <a:bodyPr/>
          <a:lstStyle/>
          <a:p>
            <a:fld id="{3D6E9E3B-487A-4A43-AD25-B16843C85F0A}" type="datetimeFigureOut">
              <a:rPr lang="et-EE" smtClean="0"/>
              <a:t>08.09.2021</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3A8F6618-2C0B-405F-9B19-77A00550A790}" type="slidenum">
              <a:rPr lang="et-EE" smtClean="0"/>
              <a:t>‹#›</a:t>
            </a:fld>
            <a:endParaRPr lang="et-EE"/>
          </a:p>
        </p:txBody>
      </p:sp>
    </p:spTree>
    <p:extLst>
      <p:ext uri="{BB962C8B-B14F-4D97-AF65-F5344CB8AC3E}">
        <p14:creationId xmlns:p14="http://schemas.microsoft.com/office/powerpoint/2010/main" val="272679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t-E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7" name="Date Placeholder 6"/>
          <p:cNvSpPr>
            <a:spLocks noGrp="1"/>
          </p:cNvSpPr>
          <p:nvPr>
            <p:ph type="dt" sz="half" idx="10"/>
          </p:nvPr>
        </p:nvSpPr>
        <p:spPr/>
        <p:txBody>
          <a:bodyPr/>
          <a:lstStyle/>
          <a:p>
            <a:fld id="{3D6E9E3B-487A-4A43-AD25-B16843C85F0A}" type="datetimeFigureOut">
              <a:rPr lang="et-EE" smtClean="0"/>
              <a:t>08.09.2021</a:t>
            </a:fld>
            <a:endParaRPr lang="et-EE"/>
          </a:p>
        </p:txBody>
      </p:sp>
      <p:sp>
        <p:nvSpPr>
          <p:cNvPr id="8" name="Footer Placeholder 7"/>
          <p:cNvSpPr>
            <a:spLocks noGrp="1"/>
          </p:cNvSpPr>
          <p:nvPr>
            <p:ph type="ftr" sz="quarter" idx="11"/>
          </p:nvPr>
        </p:nvSpPr>
        <p:spPr/>
        <p:txBody>
          <a:bodyPr/>
          <a:lstStyle/>
          <a:p>
            <a:endParaRPr lang="et-EE"/>
          </a:p>
        </p:txBody>
      </p:sp>
      <p:sp>
        <p:nvSpPr>
          <p:cNvPr id="9" name="Slide Number Placeholder 8"/>
          <p:cNvSpPr>
            <a:spLocks noGrp="1"/>
          </p:cNvSpPr>
          <p:nvPr>
            <p:ph type="sldNum" sz="quarter" idx="12"/>
          </p:nvPr>
        </p:nvSpPr>
        <p:spPr/>
        <p:txBody>
          <a:bodyPr/>
          <a:lstStyle/>
          <a:p>
            <a:fld id="{3A8F6618-2C0B-405F-9B19-77A00550A790}" type="slidenum">
              <a:rPr lang="et-EE" smtClean="0"/>
              <a:t>‹#›</a:t>
            </a:fld>
            <a:endParaRPr lang="et-EE"/>
          </a:p>
        </p:txBody>
      </p:sp>
    </p:spTree>
    <p:extLst>
      <p:ext uri="{BB962C8B-B14F-4D97-AF65-F5344CB8AC3E}">
        <p14:creationId xmlns:p14="http://schemas.microsoft.com/office/powerpoint/2010/main" val="329111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Date Placeholder 2"/>
          <p:cNvSpPr>
            <a:spLocks noGrp="1"/>
          </p:cNvSpPr>
          <p:nvPr>
            <p:ph type="dt" sz="half" idx="10"/>
          </p:nvPr>
        </p:nvSpPr>
        <p:spPr/>
        <p:txBody>
          <a:bodyPr/>
          <a:lstStyle/>
          <a:p>
            <a:fld id="{3D6E9E3B-487A-4A43-AD25-B16843C85F0A}" type="datetimeFigureOut">
              <a:rPr lang="et-EE" smtClean="0"/>
              <a:t>08.09.2021</a:t>
            </a:fld>
            <a:endParaRPr lang="et-EE"/>
          </a:p>
        </p:txBody>
      </p:sp>
      <p:sp>
        <p:nvSpPr>
          <p:cNvPr id="4" name="Footer Placeholder 3"/>
          <p:cNvSpPr>
            <a:spLocks noGrp="1"/>
          </p:cNvSpPr>
          <p:nvPr>
            <p:ph type="ftr" sz="quarter" idx="11"/>
          </p:nvPr>
        </p:nvSpPr>
        <p:spPr/>
        <p:txBody>
          <a:bodyPr/>
          <a:lstStyle/>
          <a:p>
            <a:endParaRPr lang="et-EE"/>
          </a:p>
        </p:txBody>
      </p:sp>
      <p:sp>
        <p:nvSpPr>
          <p:cNvPr id="5" name="Slide Number Placeholder 4"/>
          <p:cNvSpPr>
            <a:spLocks noGrp="1"/>
          </p:cNvSpPr>
          <p:nvPr>
            <p:ph type="sldNum" sz="quarter" idx="12"/>
          </p:nvPr>
        </p:nvSpPr>
        <p:spPr/>
        <p:txBody>
          <a:bodyPr/>
          <a:lstStyle/>
          <a:p>
            <a:fld id="{3A8F6618-2C0B-405F-9B19-77A00550A790}" type="slidenum">
              <a:rPr lang="et-EE" smtClean="0"/>
              <a:t>‹#›</a:t>
            </a:fld>
            <a:endParaRPr lang="et-EE"/>
          </a:p>
        </p:txBody>
      </p:sp>
    </p:spTree>
    <p:extLst>
      <p:ext uri="{BB962C8B-B14F-4D97-AF65-F5344CB8AC3E}">
        <p14:creationId xmlns:p14="http://schemas.microsoft.com/office/powerpoint/2010/main" val="1347828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6E9E3B-487A-4A43-AD25-B16843C85F0A}" type="datetimeFigureOut">
              <a:rPr lang="et-EE" smtClean="0"/>
              <a:t>08.09.2021</a:t>
            </a:fld>
            <a:endParaRPr lang="et-EE"/>
          </a:p>
        </p:txBody>
      </p:sp>
      <p:sp>
        <p:nvSpPr>
          <p:cNvPr id="3" name="Footer Placeholder 2"/>
          <p:cNvSpPr>
            <a:spLocks noGrp="1"/>
          </p:cNvSpPr>
          <p:nvPr>
            <p:ph type="ftr" sz="quarter" idx="11"/>
          </p:nvPr>
        </p:nvSpPr>
        <p:spPr/>
        <p:txBody>
          <a:bodyPr/>
          <a:lstStyle/>
          <a:p>
            <a:endParaRPr lang="et-EE"/>
          </a:p>
        </p:txBody>
      </p:sp>
      <p:sp>
        <p:nvSpPr>
          <p:cNvPr id="4" name="Slide Number Placeholder 3"/>
          <p:cNvSpPr>
            <a:spLocks noGrp="1"/>
          </p:cNvSpPr>
          <p:nvPr>
            <p:ph type="sldNum" sz="quarter" idx="12"/>
          </p:nvPr>
        </p:nvSpPr>
        <p:spPr/>
        <p:txBody>
          <a:bodyPr/>
          <a:lstStyle/>
          <a:p>
            <a:fld id="{3A8F6618-2C0B-405F-9B19-77A00550A790}" type="slidenum">
              <a:rPr lang="et-EE" smtClean="0"/>
              <a:t>‹#›</a:t>
            </a:fld>
            <a:endParaRPr lang="et-EE"/>
          </a:p>
        </p:txBody>
      </p:sp>
    </p:spTree>
    <p:extLst>
      <p:ext uri="{BB962C8B-B14F-4D97-AF65-F5344CB8AC3E}">
        <p14:creationId xmlns:p14="http://schemas.microsoft.com/office/powerpoint/2010/main" val="543904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t-E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D6E9E3B-487A-4A43-AD25-B16843C85F0A}" type="datetimeFigureOut">
              <a:rPr lang="et-EE" smtClean="0"/>
              <a:t>08.09.2021</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3A8F6618-2C0B-405F-9B19-77A00550A790}" type="slidenum">
              <a:rPr lang="et-EE" smtClean="0"/>
              <a:t>‹#›</a:t>
            </a:fld>
            <a:endParaRPr lang="et-EE"/>
          </a:p>
        </p:txBody>
      </p:sp>
    </p:spTree>
    <p:extLst>
      <p:ext uri="{BB962C8B-B14F-4D97-AF65-F5344CB8AC3E}">
        <p14:creationId xmlns:p14="http://schemas.microsoft.com/office/powerpoint/2010/main" val="2439090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t-E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D6E9E3B-487A-4A43-AD25-B16843C85F0A}" type="datetimeFigureOut">
              <a:rPr lang="et-EE" smtClean="0"/>
              <a:t>08.09.2021</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3A8F6618-2C0B-405F-9B19-77A00550A790}" type="slidenum">
              <a:rPr lang="et-EE" smtClean="0"/>
              <a:t>‹#›</a:t>
            </a:fld>
            <a:endParaRPr lang="et-EE"/>
          </a:p>
        </p:txBody>
      </p:sp>
    </p:spTree>
    <p:extLst>
      <p:ext uri="{BB962C8B-B14F-4D97-AF65-F5344CB8AC3E}">
        <p14:creationId xmlns:p14="http://schemas.microsoft.com/office/powerpoint/2010/main" val="2378915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t-E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6E9E3B-487A-4A43-AD25-B16843C85F0A}" type="datetimeFigureOut">
              <a:rPr lang="et-EE" smtClean="0"/>
              <a:t>08.09.2021</a:t>
            </a:fld>
            <a:endParaRPr lang="et-E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8F6618-2C0B-405F-9B19-77A00550A790}" type="slidenum">
              <a:rPr lang="et-EE" smtClean="0"/>
              <a:t>‹#›</a:t>
            </a:fld>
            <a:endParaRPr lang="et-EE"/>
          </a:p>
        </p:txBody>
      </p:sp>
    </p:spTree>
    <p:extLst>
      <p:ext uri="{BB962C8B-B14F-4D97-AF65-F5344CB8AC3E}">
        <p14:creationId xmlns:p14="http://schemas.microsoft.com/office/powerpoint/2010/main" val="983727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image" Target="../media/image4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96297" y="200298"/>
            <a:ext cx="5724560" cy="5102134"/>
          </a:xfrm>
        </p:spPr>
        <p:txBody>
          <a:bodyPr>
            <a:normAutofit fontScale="90000"/>
          </a:bodyPr>
          <a:lstStyle/>
          <a:p>
            <a:pPr algn="r"/>
            <a:r>
              <a:rPr lang="en-US" sz="3800" b="1" dirty="0">
                <a:latin typeface="Arial" panose="020B0604020202020204" pitchFamily="34" charset="0"/>
                <a:cs typeface="Arial" panose="020B0604020202020204" pitchFamily="34" charset="0"/>
              </a:rPr>
              <a:t>Thematic Discussion: How </a:t>
            </a:r>
            <a:r>
              <a:rPr lang="en-US" sz="3800" b="1" dirty="0" smtClean="0">
                <a:latin typeface="Arial" panose="020B0604020202020204" pitchFamily="34" charset="0"/>
                <a:cs typeface="Arial" panose="020B0604020202020204" pitchFamily="34" charset="0"/>
              </a:rPr>
              <a:t>monuments</a:t>
            </a:r>
            <a:r>
              <a:rPr lang="et-EE" sz="3800" b="1" dirty="0" smtClean="0">
                <a:latin typeface="Arial" panose="020B0604020202020204" pitchFamily="34" charset="0"/>
                <a:cs typeface="Arial" panose="020B0604020202020204" pitchFamily="34" charset="0"/>
              </a:rPr>
              <a:t> [and images]</a:t>
            </a:r>
            <a:r>
              <a:rPr lang="en-US" sz="3800" b="1" dirty="0" smtClean="0">
                <a:latin typeface="Arial" panose="020B0604020202020204" pitchFamily="34" charset="0"/>
                <a:cs typeface="Arial" panose="020B0604020202020204" pitchFamily="34" charset="0"/>
              </a:rPr>
              <a:t> </a:t>
            </a:r>
            <a:r>
              <a:rPr lang="en-US" sz="3800" b="1" dirty="0">
                <a:latin typeface="Arial" panose="020B0604020202020204" pitchFamily="34" charset="0"/>
                <a:cs typeface="Arial" panose="020B0604020202020204" pitchFamily="34" charset="0"/>
              </a:rPr>
              <a:t>construct and reconstruct what we remember</a:t>
            </a:r>
            <a:r>
              <a:rPr lang="en-US" sz="3800" b="1" dirty="0" smtClean="0">
                <a:latin typeface="Arial" panose="020B0604020202020204" pitchFamily="34" charset="0"/>
                <a:cs typeface="Arial" panose="020B0604020202020204" pitchFamily="34" charset="0"/>
              </a:rPr>
              <a:t>?</a:t>
            </a:r>
            <a:r>
              <a:rPr lang="et-EE" sz="3800" b="1" dirty="0" smtClean="0">
                <a:latin typeface="Arial" panose="020B0604020202020204" pitchFamily="34" charset="0"/>
                <a:cs typeface="Arial" panose="020B0604020202020204" pitchFamily="34" charset="0"/>
              </a:rPr>
              <a:t/>
            </a:r>
            <a:br>
              <a:rPr lang="et-EE" sz="3800" b="1" dirty="0" smtClean="0">
                <a:latin typeface="Arial" panose="020B0604020202020204" pitchFamily="34" charset="0"/>
                <a:cs typeface="Arial" panose="020B0604020202020204" pitchFamily="34" charset="0"/>
              </a:rPr>
            </a:br>
            <a:r>
              <a:rPr lang="et-EE" sz="3800" b="1" dirty="0">
                <a:latin typeface="Arial" panose="020B0604020202020204" pitchFamily="34" charset="0"/>
                <a:cs typeface="Arial" panose="020B0604020202020204" pitchFamily="34" charset="0"/>
              </a:rPr>
              <a:t/>
            </a:r>
            <a:br>
              <a:rPr lang="et-EE" sz="3800" b="1" dirty="0">
                <a:latin typeface="Arial" panose="020B0604020202020204" pitchFamily="34" charset="0"/>
                <a:cs typeface="Arial" panose="020B0604020202020204" pitchFamily="34" charset="0"/>
              </a:rPr>
            </a:br>
            <a:r>
              <a:rPr lang="et-EE" sz="3300" b="1" dirty="0" smtClean="0">
                <a:latin typeface="Arial" panose="020B0604020202020204" pitchFamily="34" charset="0"/>
                <a:cs typeface="Arial" panose="020B0604020202020204" pitchFamily="34" charset="0"/>
              </a:rPr>
              <a:t>Linda Kaljundi (Estonian Academy of Arts) – on behalf of the Landscapes of Identity exhibition team (Kumu Art Museum) </a:t>
            </a:r>
            <a:endParaRPr lang="et-EE" sz="33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5789103" y="5532121"/>
            <a:ext cx="6141720" cy="1097280"/>
          </a:xfrm>
        </p:spPr>
        <p:txBody>
          <a:bodyPr>
            <a:normAutofit/>
          </a:bodyPr>
          <a:lstStyle/>
          <a:p>
            <a:pPr algn="r"/>
            <a:r>
              <a:rPr lang="et-EE" sz="2800" dirty="0" smtClean="0">
                <a:latin typeface="Arial" panose="020B0604020202020204" pitchFamily="34" charset="0"/>
                <a:cs typeface="Arial" panose="020B0604020202020204" pitchFamily="34" charset="0"/>
              </a:rPr>
              <a:t>European Heritage Heads Forum </a:t>
            </a:r>
          </a:p>
          <a:p>
            <a:pPr algn="r"/>
            <a:r>
              <a:rPr lang="et-EE" sz="2800" dirty="0" smtClean="0">
                <a:latin typeface="Arial" panose="020B0604020202020204" pitchFamily="34" charset="0"/>
                <a:cs typeface="Arial" panose="020B0604020202020204" pitchFamily="34" charset="0"/>
              </a:rPr>
              <a:t>Tallinn 8–10 September 2021</a:t>
            </a:r>
            <a:endParaRPr lang="et-EE" sz="2800" dirty="0">
              <a:latin typeface="Arial" panose="020B0604020202020204" pitchFamily="34" charset="0"/>
              <a:cs typeface="Arial" panose="020B0604020202020204" pitchFamily="34" charset="0"/>
            </a:endParaRPr>
          </a:p>
        </p:txBody>
      </p:sp>
      <p:pic>
        <p:nvPicPr>
          <p:cNvPr id="4" name="Picture 2" descr="Identiteedimaastikud avam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 y="1806758"/>
            <a:ext cx="5240463" cy="3252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524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1047" y="2241031"/>
            <a:ext cx="2725095" cy="2255838"/>
          </a:xfrm>
        </p:spPr>
        <p:txBody>
          <a:bodyPr>
            <a:normAutofit/>
          </a:bodyPr>
          <a:lstStyle/>
          <a:p>
            <a:pPr algn="r"/>
            <a:r>
              <a:rPr lang="et-EE" sz="3600" dirty="0" smtClean="0">
                <a:latin typeface="Arial" panose="020B0604020202020204" pitchFamily="34" charset="0"/>
                <a:cs typeface="Arial" panose="020B0604020202020204" pitchFamily="34" charset="0"/>
              </a:rPr>
              <a:t>Baltic German and global Ruinenlust</a:t>
            </a:r>
            <a:endParaRPr lang="et-EE" sz="3600" dirty="0">
              <a:latin typeface="Arial" panose="020B0604020202020204" pitchFamily="34" charset="0"/>
              <a:cs typeface="Arial" panose="020B0604020202020204" pitchFamily="34" charset="0"/>
            </a:endParaRPr>
          </a:p>
        </p:txBody>
      </p:sp>
      <p:pic>
        <p:nvPicPr>
          <p:cNvPr id="7172" name="Picture 4" descr="https://lh4.googleusercontent.com/7-L3xceTeXkQqN2NTN7ttPfM7Exqx6WH-6wTuL6NtF2rtUadCRcUdZhnQzBkFUNOPncHr4_EXN64WUUhtuI7FKCv7mUoGv3_MicFpCkJ6ziCUpgI5i0dR00zWqyl7GwOaHG5xNxW=s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8495" y="3368950"/>
            <a:ext cx="4606497" cy="333085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lh4.googleusercontent.com/UfpyHIoy8k3zHYf86KA88GOIMkDhvY_JMuf7PkyaJAF4x2cJIPJeTNCiXG-xOpny0UeTTA93vzLv4vIX0c0nOQ1xT8FWQR2aGAOhELK-5lcFPuGfeFyE30Em7QodDcTwNyEDo1jw=s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8495" y="104028"/>
            <a:ext cx="4253657" cy="3010705"/>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ttps://lh5.googleusercontent.com/Ag52QfVy5tWewIv9yPpm3SpPGmqdh5C4XUZl_2Z3MhL3zaN5GHTsQjZ-MdVQGWcb2KwXqmJDf6SAUQjb1yoQtnno1-pqhTn6DLZg6l-Qq0kV5mA8Ys0CYD8jwuhSh5HMOQZXIsHL=s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 y="3627120"/>
            <a:ext cx="4150416" cy="3072684"/>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https://lh4.googleusercontent.com/FhV2PWc0fV48n0HUvjOh3_rWYLuI6s1jImshfrVX0J5CwYChfivDU63w106Aa9NQocvhKeA4VGFBCK7rkS8kxCbZn34KzIdYXOcxDygfHDJpdK7kk-yLo-OBAvzMQ1HOpBsOWw7w=s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 y="104028"/>
            <a:ext cx="4099560" cy="32649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ttps://lh5.googleusercontent.com/Y6ct5cC9uz7idwYcgQcWYoRIh6jVPGhSmxMnRe2BikPhYkqar37oBsuXSkvI3yVGm1Nh5LctKG8VS56PXzBI3CD2PnqkdKi_u6R7E_yeO0mn7pomQ9cM2pycIH4bkBxN8ywDp_Nl=s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8207" y="104028"/>
            <a:ext cx="3126713" cy="19040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27975" y="4756251"/>
            <a:ext cx="2359226" cy="1754326"/>
          </a:xfrm>
          <a:prstGeom prst="rect">
            <a:avLst/>
          </a:prstGeom>
        </p:spPr>
        <p:txBody>
          <a:bodyPr wrap="square">
            <a:spAutoFit/>
          </a:bodyPr>
          <a:lstStyle/>
          <a:p>
            <a:pPr algn="r"/>
            <a:r>
              <a:rPr lang="et-EE" dirty="0">
                <a:latin typeface="Arial" panose="020B0604020202020204" pitchFamily="34" charset="0"/>
                <a:cs typeface="Arial" panose="020B0604020202020204" pitchFamily="34" charset="0"/>
              </a:rPr>
              <a:t>w</a:t>
            </a:r>
            <a:r>
              <a:rPr lang="et-EE" dirty="0" smtClean="0">
                <a:latin typeface="Arial" panose="020B0604020202020204" pitchFamily="34" charset="0"/>
                <a:cs typeface="Arial" panose="020B0604020202020204" pitchFamily="34" charset="0"/>
              </a:rPr>
              <a:t>orks by Otto Friedrich Pistohlkors, Karl August Senff, Andreas Löwis of Menar, August Pezold (19th century)</a:t>
            </a:r>
            <a:endParaRPr lang="et-EE" dirty="0"/>
          </a:p>
        </p:txBody>
      </p:sp>
      <p:sp>
        <p:nvSpPr>
          <p:cNvPr id="9" name="Oval 8"/>
          <p:cNvSpPr/>
          <p:nvPr/>
        </p:nvSpPr>
        <p:spPr>
          <a:xfrm>
            <a:off x="8300720" y="1859280"/>
            <a:ext cx="5293360" cy="546608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593812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6320" y="4758162"/>
            <a:ext cx="9686566" cy="1970477"/>
          </a:xfrm>
        </p:spPr>
        <p:txBody>
          <a:bodyPr>
            <a:normAutofit fontScale="90000"/>
          </a:bodyPr>
          <a:lstStyle/>
          <a:p>
            <a:pPr algn="r"/>
            <a:r>
              <a:rPr lang="et-EE" sz="2800" dirty="0">
                <a:latin typeface="Arial" panose="020B0604020202020204" pitchFamily="34" charset="0"/>
                <a:cs typeface="Arial" panose="020B0604020202020204" pitchFamily="34" charset="0"/>
              </a:rPr>
              <a:t>c</a:t>
            </a:r>
            <a:r>
              <a:rPr lang="et-EE" sz="2800" dirty="0" smtClean="0">
                <a:latin typeface="Arial" panose="020B0604020202020204" pitchFamily="34" charset="0"/>
                <a:cs typeface="Arial" panose="020B0604020202020204" pitchFamily="34" charset="0"/>
              </a:rPr>
              <a:t>onstructing and reconstructing sites of memory</a:t>
            </a:r>
            <a:br>
              <a:rPr lang="et-EE" sz="2800" dirty="0" smtClean="0">
                <a:latin typeface="Arial" panose="020B0604020202020204" pitchFamily="34" charset="0"/>
                <a:cs typeface="Arial" panose="020B0604020202020204" pitchFamily="34" charset="0"/>
              </a:rPr>
            </a:br>
            <a:r>
              <a:rPr lang="et-EE" sz="2800" dirty="0" smtClean="0">
                <a:latin typeface="Arial" panose="020B0604020202020204" pitchFamily="34" charset="0"/>
                <a:cs typeface="Arial" panose="020B0604020202020204" pitchFamily="34" charset="0"/>
              </a:rPr>
              <a:t>visual culture and </a:t>
            </a:r>
            <a:r>
              <a:rPr lang="et-EE" sz="2800" dirty="0" smtClean="0">
                <a:latin typeface="Arial" panose="020B0604020202020204" pitchFamily="34" charset="0"/>
                <a:cs typeface="Arial" panose="020B0604020202020204" pitchFamily="34" charset="0"/>
              </a:rPr>
              <a:t>remediation in other </a:t>
            </a:r>
            <a:r>
              <a:rPr lang="et-EE" sz="2800" dirty="0" smtClean="0">
                <a:latin typeface="Arial" panose="020B0604020202020204" pitchFamily="34" charset="0"/>
                <a:cs typeface="Arial" panose="020B0604020202020204" pitchFamily="34" charset="0"/>
              </a:rPr>
              <a:t>media of cultural memory </a:t>
            </a:r>
            <a:br>
              <a:rPr lang="et-EE" sz="2800" dirty="0" smtClean="0">
                <a:latin typeface="Arial" panose="020B0604020202020204" pitchFamily="34" charset="0"/>
                <a:cs typeface="Arial" panose="020B0604020202020204" pitchFamily="34" charset="0"/>
              </a:rPr>
            </a:br>
            <a:r>
              <a:rPr lang="et-EE" sz="2200" dirty="0" smtClean="0">
                <a:latin typeface="Arial" panose="020B0604020202020204" pitchFamily="34" charset="0"/>
                <a:cs typeface="Arial" panose="020B0604020202020204" pitchFamily="34" charset="0"/>
              </a:rPr>
              <a:t>Friedrich </a:t>
            </a:r>
            <a:r>
              <a:rPr lang="et-EE" sz="2200" dirty="0" smtClean="0">
                <a:latin typeface="Arial" panose="020B0604020202020204" pitchFamily="34" charset="0"/>
                <a:cs typeface="Arial" panose="020B0604020202020204" pitchFamily="34" charset="0"/>
              </a:rPr>
              <a:t>Ludwig von </a:t>
            </a:r>
            <a:r>
              <a:rPr lang="et-EE" sz="2200" dirty="0" smtClean="0">
                <a:latin typeface="Arial" panose="020B0604020202020204" pitchFamily="34" charset="0"/>
                <a:cs typeface="Arial" panose="020B0604020202020204" pitchFamily="34" charset="0"/>
              </a:rPr>
              <a:t>Maydell, Fifty Images from the History of the German Baltic Provinces of the Russian Empire (1839, 1842)</a:t>
            </a:r>
            <a:br>
              <a:rPr lang="et-EE" sz="2200" dirty="0" smtClean="0">
                <a:latin typeface="Arial" panose="020B0604020202020204" pitchFamily="34" charset="0"/>
                <a:cs typeface="Arial" panose="020B0604020202020204" pitchFamily="34" charset="0"/>
              </a:rPr>
            </a:br>
            <a:r>
              <a:rPr lang="et-EE" sz="2200" dirty="0" smtClean="0">
                <a:latin typeface="Arial" panose="020B0604020202020204" pitchFamily="34" charset="0"/>
                <a:cs typeface="Arial" panose="020B0604020202020204" pitchFamily="34" charset="0"/>
              </a:rPr>
              <a:t>reconstruction designs for the St. Olaf Church in Tallinn Old Town</a:t>
            </a:r>
            <a:r>
              <a:rPr lang="et-EE" sz="2200" dirty="0" smtClean="0">
                <a:latin typeface="Arial" panose="020B0604020202020204" pitchFamily="34" charset="0"/>
                <a:cs typeface="Arial" panose="020B0604020202020204" pitchFamily="34" charset="0"/>
              </a:rPr>
              <a:t> </a:t>
            </a:r>
            <a:endParaRPr lang="et-EE" sz="2200" dirty="0">
              <a:latin typeface="Arial" panose="020B0604020202020204" pitchFamily="34" charset="0"/>
              <a:cs typeface="Arial" panose="020B0604020202020204" pitchFamily="34" charset="0"/>
            </a:endParaRPr>
          </a:p>
        </p:txBody>
      </p:sp>
      <p:pic>
        <p:nvPicPr>
          <p:cNvPr id="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75470" y="124319"/>
            <a:ext cx="2917416" cy="218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23421" y="2379676"/>
            <a:ext cx="2869465" cy="220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s://i.err.ee/resize?type=optimize&amp;height=1080&amp;url=https%3A%2F%2Fs.err.ee%2Fphoto%2Fcrop%2F2021%2F02%2F17%2F925741h65db.jpg"/>
          <p:cNvPicPr>
            <a:picLocks noChangeAspect="1" noChangeArrowheads="1"/>
          </p:cNvPicPr>
          <p:nvPr/>
        </p:nvPicPr>
        <p:blipFill rotWithShape="1">
          <a:blip r:embed="rId4">
            <a:extLst>
              <a:ext uri="{28A0092B-C50C-407E-A947-70E740481C1C}">
                <a14:useLocalDpi xmlns:a14="http://schemas.microsoft.com/office/drawing/2010/main" val="0"/>
              </a:ext>
            </a:extLst>
          </a:blip>
          <a:srcRect r="32269" b="19837"/>
          <a:stretch/>
        </p:blipFill>
        <p:spPr bwMode="auto">
          <a:xfrm>
            <a:off x="97908" y="48406"/>
            <a:ext cx="6065237" cy="47856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5">
            <a:extLst>
              <a:ext uri="{BEBA8EAE-BF5A-486C-A8C5-ECC9F3942E4B}">
                <a14:imgProps xmlns:a14="http://schemas.microsoft.com/office/drawing/2010/main">
                  <a14:imgLayer r:embed="rId6">
                    <a14:imgEffect>
                      <a14:saturation sat="66000"/>
                    </a14:imgEffect>
                  </a14:imgLayer>
                </a14:imgProps>
              </a:ext>
            </a:extLst>
          </a:blip>
          <a:srcRect/>
          <a:stretch>
            <a:fillRect/>
          </a:stretch>
        </p:blipFill>
        <p:spPr bwMode="auto">
          <a:xfrm>
            <a:off x="6024149" y="225233"/>
            <a:ext cx="3051321" cy="2086446"/>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4" descr="https://lh5.googleusercontent.com/QObNaaE16y87wYYBN4AYnx4DfjjK3UA_5Yic3q01cDTi53KFFhgwchnzQbBQ2m2D_Y4WxX-t8Ij2Fc1msCyDvovbnTh9Colz24LuMiuGAh7UgmeeguNGGFN5ywfgBa5ihrVCkoxn=s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069" y="3236351"/>
            <a:ext cx="1926239" cy="34922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40148" y="2441239"/>
            <a:ext cx="2935322" cy="224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793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896" y="5047648"/>
            <a:ext cx="2558005" cy="1701478"/>
          </a:xfrm>
        </p:spPr>
        <p:txBody>
          <a:bodyPr>
            <a:normAutofit/>
          </a:bodyPr>
          <a:lstStyle/>
          <a:p>
            <a:r>
              <a:rPr lang="et-EE" sz="2400" dirty="0">
                <a:latin typeface="Arial" panose="020B0604020202020204" pitchFamily="34" charset="0"/>
                <a:cs typeface="Arial" panose="020B0604020202020204" pitchFamily="34" charset="0"/>
              </a:rPr>
              <a:t>o</a:t>
            </a:r>
            <a:r>
              <a:rPr lang="et-EE" sz="2400" dirty="0" smtClean="0">
                <a:latin typeface="Arial" panose="020B0604020202020204" pitchFamily="34" charset="0"/>
                <a:cs typeface="Arial" panose="020B0604020202020204" pitchFamily="34" charset="0"/>
              </a:rPr>
              <a:t>rphanage in a former </a:t>
            </a:r>
            <a:r>
              <a:rPr lang="et-EE" sz="2400" dirty="0">
                <a:latin typeface="Arial" panose="020B0604020202020204" pitchFamily="34" charset="0"/>
                <a:cs typeface="Arial" panose="020B0604020202020204" pitchFamily="34" charset="0"/>
              </a:rPr>
              <a:t>Baltic German </a:t>
            </a:r>
            <a:r>
              <a:rPr lang="et-EE" sz="2400" dirty="0" smtClean="0">
                <a:latin typeface="Arial" panose="020B0604020202020204" pitchFamily="34" charset="0"/>
                <a:cs typeface="Arial" panose="020B0604020202020204" pitchFamily="34" charset="0"/>
              </a:rPr>
              <a:t>manor estate (1921)</a:t>
            </a:r>
            <a:endParaRPr lang="et-EE" sz="2400" dirty="0">
              <a:latin typeface="Arial" panose="020B0604020202020204" pitchFamily="34" charset="0"/>
              <a:cs typeface="Arial" panose="020B0604020202020204" pitchFamily="34" charset="0"/>
            </a:endParaRPr>
          </a:p>
        </p:txBody>
      </p:sp>
      <p:pic>
        <p:nvPicPr>
          <p:cNvPr id="4" name="Picture 2" descr="http://www.ra.ee/fotis/index.php/et/file/image?id=2742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6901" y="116885"/>
            <a:ext cx="9324766" cy="6632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258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5855" y="62254"/>
            <a:ext cx="6891182" cy="1325563"/>
          </a:xfrm>
        </p:spPr>
        <p:txBody>
          <a:bodyPr>
            <a:normAutofit/>
          </a:bodyPr>
          <a:lstStyle/>
          <a:p>
            <a:pPr algn="r"/>
            <a:r>
              <a:rPr lang="et-EE" sz="3600" dirty="0">
                <a:latin typeface="Arial" panose="020B0604020202020204" pitchFamily="34" charset="0"/>
                <a:cs typeface="Arial" panose="020B0604020202020204" pitchFamily="34" charset="0"/>
              </a:rPr>
              <a:t>d</a:t>
            </a:r>
            <a:r>
              <a:rPr lang="et-EE" sz="3600" dirty="0" smtClean="0">
                <a:latin typeface="Arial" panose="020B0604020202020204" pitchFamily="34" charset="0"/>
                <a:cs typeface="Arial" panose="020B0604020202020204" pitchFamily="34" charset="0"/>
              </a:rPr>
              <a:t>omesticating Baltic-German </a:t>
            </a:r>
            <a:r>
              <a:rPr lang="et-EE" sz="3600" dirty="0" smtClean="0">
                <a:latin typeface="Arial" panose="020B0604020202020204" pitchFamily="34" charset="0"/>
                <a:cs typeface="Arial" panose="020B0604020202020204" pitchFamily="34" charset="0"/>
              </a:rPr>
              <a:t>heritage in the interwar-republic</a:t>
            </a:r>
            <a:endParaRPr lang="et-EE" sz="3600" dirty="0">
              <a:latin typeface="Arial" panose="020B0604020202020204" pitchFamily="34" charset="0"/>
              <a:cs typeface="Arial" panose="020B0604020202020204" pitchFamily="34" charset="0"/>
            </a:endParaRPr>
          </a:p>
        </p:txBody>
      </p:sp>
      <p:pic>
        <p:nvPicPr>
          <p:cNvPr id="9220" name="Picture 4" descr="https://www.muis.ee/digitaalhoidla/api/meedia/pisipilt?id=ae87db70-4e2d-4c1c-b6fc-85d3647b35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861" y="212725"/>
            <a:ext cx="4214654" cy="355084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www.muis.ee/digitaalhoidla/api/meedia/pisipilt?id=566e3eda-b7d3-4ad7-9485-4cffbee24f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2960" y="1939160"/>
            <a:ext cx="3413760" cy="4698512"/>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lh6.googleusercontent.com/a92uamo9DxffC3GFP9sOHvyhAoCj1qXAGLJW_R3uGYAWCOm2TLyCWnjCQzMu-Yl_Rq1k-MZXu2OmUDVabxyiVOxbtT0oVl1s5i2i55xzPW4fA5kf_cl4jkVO_rU3bNeWnQv5W1nI=s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2931" y="1939160"/>
            <a:ext cx="3509613" cy="4785838"/>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s://www.muis.ee/digitaalhoidla/api/meedia/pisipilt?id=a78f4ce6-7bf3-457d-8b5b-4bd69acf68d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 y="3914623"/>
            <a:ext cx="1301775" cy="2810375"/>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https://www.muis.ee/digitaalhoidla/api/meedia/pisipilt?id=d57bbf1c-b3e9-4cd4-830d-af7a4f5c35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9219" y="3870959"/>
            <a:ext cx="2633296" cy="28622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74982" y="1376242"/>
            <a:ext cx="6802055" cy="369332"/>
          </a:xfrm>
          <a:prstGeom prst="rect">
            <a:avLst/>
          </a:prstGeom>
        </p:spPr>
        <p:txBody>
          <a:bodyPr wrap="none">
            <a:spAutoFit/>
          </a:bodyPr>
          <a:lstStyle/>
          <a:p>
            <a:pPr algn="r"/>
            <a:r>
              <a:rPr lang="et-EE" dirty="0">
                <a:latin typeface="Arial" panose="020B0604020202020204" pitchFamily="34" charset="0"/>
                <a:cs typeface="Arial" panose="020B0604020202020204" pitchFamily="34" charset="0"/>
              </a:rPr>
              <a:t>works by </a:t>
            </a:r>
            <a:r>
              <a:rPr lang="et-EE" dirty="0" smtClean="0">
                <a:latin typeface="Arial" panose="020B0604020202020204" pitchFamily="34" charset="0"/>
                <a:cs typeface="Arial" panose="020B0604020202020204" pitchFamily="34" charset="0"/>
              </a:rPr>
              <a:t>Konrad Mägi, Märt Laarman, Arnold Akberg, Peet Aren </a:t>
            </a:r>
            <a:endParaRPr lang="et-EE" dirty="0"/>
          </a:p>
        </p:txBody>
      </p:sp>
    </p:spTree>
    <p:extLst>
      <p:ext uri="{BB962C8B-B14F-4D97-AF65-F5344CB8AC3E}">
        <p14:creationId xmlns:p14="http://schemas.microsoft.com/office/powerpoint/2010/main" val="2985211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7013" y="68238"/>
            <a:ext cx="5760720" cy="2195671"/>
          </a:xfrm>
        </p:spPr>
        <p:txBody>
          <a:bodyPr>
            <a:noAutofit/>
          </a:bodyPr>
          <a:lstStyle/>
          <a:p>
            <a:pPr algn="r"/>
            <a:r>
              <a:rPr lang="et-EE" sz="3600" dirty="0">
                <a:latin typeface="Arial" panose="020B0604020202020204" pitchFamily="34" charset="0"/>
                <a:cs typeface="Arial" panose="020B0604020202020204" pitchFamily="34" charset="0"/>
              </a:rPr>
              <a:t>t</a:t>
            </a:r>
            <a:r>
              <a:rPr lang="et-EE" sz="3600" dirty="0" smtClean="0">
                <a:latin typeface="Arial" panose="020B0604020202020204" pitchFamily="34" charset="0"/>
                <a:cs typeface="Arial" panose="020B0604020202020204" pitchFamily="34" charset="0"/>
              </a:rPr>
              <a:t>ransnational national romanticism</a:t>
            </a:r>
            <a:r>
              <a:rPr lang="en-GB" sz="3600" dirty="0" smtClean="0">
                <a:latin typeface="Arial" panose="020B0604020202020204" pitchFamily="34" charset="0"/>
                <a:cs typeface="Arial" panose="020B0604020202020204" pitchFamily="34" charset="0"/>
              </a:rPr>
              <a:t> </a:t>
            </a:r>
            <a:r>
              <a:rPr lang="et-EE" sz="3600" dirty="0" smtClean="0">
                <a:latin typeface="Arial" panose="020B0604020202020204" pitchFamily="34" charset="0"/>
                <a:cs typeface="Arial" panose="020B0604020202020204" pitchFamily="34" charset="0"/>
              </a:rPr>
              <a:t>– reconstructing the precolonial golden age</a:t>
            </a:r>
            <a:endParaRPr lang="et-EE" sz="3600" dirty="0">
              <a:latin typeface="Arial" panose="020B0604020202020204" pitchFamily="34" charset="0"/>
              <a:cs typeface="Arial" panose="020B0604020202020204" pitchFamily="34" charset="0"/>
            </a:endParaRPr>
          </a:p>
        </p:txBody>
      </p:sp>
      <p:pic>
        <p:nvPicPr>
          <p:cNvPr id="14338" name="Picture 2" descr="A painting of a person&#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85" y="3570008"/>
            <a:ext cx="3122202" cy="304415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A group of people posing for the camera&#10;&#10;Description automatically gener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7478" y="3570008"/>
            <a:ext cx="3407215" cy="3044151"/>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A painting on the wall&#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685" y="334168"/>
            <a:ext cx="5563054" cy="31253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www.muis.ee/digitaalhoidla/api/meedia/pisipilt?id=02e4b967-abb5-469d-9efb-4547de2d072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2938461"/>
            <a:ext cx="4739640" cy="3675698"/>
          </a:xfrm>
          <a:prstGeom prst="rect">
            <a:avLst/>
          </a:prstGeom>
          <a:noFill/>
          <a:ln>
            <a:noFill/>
          </a:ln>
        </p:spPr>
      </p:pic>
      <p:sp>
        <p:nvSpPr>
          <p:cNvPr id="3" name="Rectangle 2"/>
          <p:cNvSpPr/>
          <p:nvPr/>
        </p:nvSpPr>
        <p:spPr>
          <a:xfrm>
            <a:off x="5921626" y="2263909"/>
            <a:ext cx="5896107" cy="646331"/>
          </a:xfrm>
          <a:prstGeom prst="rect">
            <a:avLst/>
          </a:prstGeom>
        </p:spPr>
        <p:txBody>
          <a:bodyPr wrap="square">
            <a:spAutoFit/>
          </a:bodyPr>
          <a:lstStyle/>
          <a:p>
            <a:pPr algn="r"/>
            <a:r>
              <a:rPr lang="et-EE" dirty="0" smtClean="0">
                <a:latin typeface="Arial" panose="020B0604020202020204" pitchFamily="34" charset="0"/>
                <a:cs typeface="Arial" panose="020B0604020202020204" pitchFamily="34" charset="0"/>
              </a:rPr>
              <a:t>1900s–1910s works by Nikolai Triik, Oskar Kallis, Aleksander Uurits </a:t>
            </a:r>
            <a:endParaRPr lang="et-EE" dirty="0"/>
          </a:p>
        </p:txBody>
      </p:sp>
    </p:spTree>
    <p:extLst>
      <p:ext uri="{BB962C8B-B14F-4D97-AF65-F5344CB8AC3E}">
        <p14:creationId xmlns:p14="http://schemas.microsoft.com/office/powerpoint/2010/main" val="2921745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2800" y="0"/>
            <a:ext cx="3675041" cy="3050858"/>
          </a:xfrm>
        </p:spPr>
        <p:txBody>
          <a:bodyPr>
            <a:normAutofit/>
          </a:bodyPr>
          <a:lstStyle/>
          <a:p>
            <a:pPr algn="r"/>
            <a:r>
              <a:rPr lang="et-EE" sz="3600" dirty="0">
                <a:latin typeface="Arial" panose="020B0604020202020204" pitchFamily="34" charset="0"/>
                <a:cs typeface="Arial" panose="020B0604020202020204" pitchFamily="34" charset="0"/>
              </a:rPr>
              <a:t>a</a:t>
            </a:r>
            <a:r>
              <a:rPr lang="et-EE" sz="3600" dirty="0" smtClean="0">
                <a:latin typeface="Arial" panose="020B0604020202020204" pitchFamily="34" charset="0"/>
                <a:cs typeface="Arial" panose="020B0604020202020204" pitchFamily="34" charset="0"/>
              </a:rPr>
              <a:t>uthoritarianism of the 1930s </a:t>
            </a:r>
            <a:r>
              <a:rPr lang="et-EE" sz="3600" dirty="0" smtClean="0">
                <a:latin typeface="Arial" panose="020B0604020202020204" pitchFamily="34" charset="0"/>
                <a:cs typeface="Arial" panose="020B0604020202020204" pitchFamily="34" charset="0"/>
              </a:rPr>
              <a:t>and the return of the ancient </a:t>
            </a:r>
            <a:r>
              <a:rPr lang="et-EE" sz="3600" dirty="0" smtClean="0">
                <a:latin typeface="Arial" panose="020B0604020202020204" pitchFamily="34" charset="0"/>
                <a:cs typeface="Arial" panose="020B0604020202020204" pitchFamily="34" charset="0"/>
              </a:rPr>
              <a:t>(militant)</a:t>
            </a:r>
            <a:r>
              <a:rPr lang="et-EE" sz="3600" dirty="0" smtClean="0">
                <a:latin typeface="Arial" panose="020B0604020202020204" pitchFamily="34" charset="0"/>
                <a:cs typeface="Arial" panose="020B0604020202020204" pitchFamily="34" charset="0"/>
              </a:rPr>
              <a:t> </a:t>
            </a:r>
            <a:r>
              <a:rPr lang="et-EE" sz="3600" dirty="0" smtClean="0">
                <a:latin typeface="Arial" panose="020B0604020202020204" pitchFamily="34" charset="0"/>
                <a:cs typeface="Arial" panose="020B0604020202020204" pitchFamily="34" charset="0"/>
              </a:rPr>
              <a:t>heritage</a:t>
            </a:r>
            <a:endParaRPr lang="et-EE" sz="3600" dirty="0">
              <a:latin typeface="Arial" panose="020B0604020202020204" pitchFamily="34" charset="0"/>
              <a:cs typeface="Arial" panose="020B0604020202020204" pitchFamily="34" charset="0"/>
            </a:endParaRPr>
          </a:p>
        </p:txBody>
      </p:sp>
      <p:pic>
        <p:nvPicPr>
          <p:cNvPr id="16386" name="Picture 2" descr="A painting on the wall&#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65" y="229234"/>
            <a:ext cx="4290695" cy="35486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3160 Linnus &amp;quot;Otepää linnamägi&amp;quot; • Mälestiste otsing • Mälestised"/>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645660" y="3641786"/>
            <a:ext cx="4316095" cy="30212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www.ra.ee/fotis/index.php/et/file/imageWithObject?id=7582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660" y="1420177"/>
            <a:ext cx="3935392" cy="27252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muis.ee/digitaalhoidla/api/meedia/pisipilt?id=897db5b0-d2ed-4dc1-a086-f327747af3a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872" y="3949864"/>
            <a:ext cx="4126523" cy="27131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025254" y="5462724"/>
            <a:ext cx="2821305" cy="1323439"/>
          </a:xfrm>
          <a:prstGeom prst="rect">
            <a:avLst/>
          </a:prstGeom>
        </p:spPr>
        <p:txBody>
          <a:bodyPr wrap="square">
            <a:spAutoFit/>
          </a:bodyPr>
          <a:lstStyle/>
          <a:p>
            <a:r>
              <a:rPr lang="et-EE" sz="2000" dirty="0" smtClean="0">
                <a:latin typeface="Arial" panose="020B0604020202020204" pitchFamily="34" charset="0"/>
                <a:cs typeface="Arial" panose="020B0604020202020204" pitchFamily="34" charset="0"/>
              </a:rPr>
              <a:t>Kristjan Raud, Victim (1935), Death of Kalevipoeg (1935)</a:t>
            </a:r>
          </a:p>
          <a:p>
            <a:r>
              <a:rPr lang="et-EE" sz="2000" dirty="0" smtClean="0">
                <a:latin typeface="Arial" panose="020B0604020202020204" pitchFamily="34" charset="0"/>
                <a:cs typeface="Arial" panose="020B0604020202020204" pitchFamily="34" charset="0"/>
              </a:rPr>
              <a:t>Otepää hillfort, 1930s</a:t>
            </a:r>
            <a:endParaRPr lang="et-EE" sz="2000" dirty="0"/>
          </a:p>
        </p:txBody>
      </p:sp>
      <p:sp>
        <p:nvSpPr>
          <p:cNvPr id="11" name="Oval 10"/>
          <p:cNvSpPr/>
          <p:nvPr/>
        </p:nvSpPr>
        <p:spPr>
          <a:xfrm>
            <a:off x="7756945" y="-366062"/>
            <a:ext cx="5357921" cy="357247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743038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0208" y="187862"/>
            <a:ext cx="3081792" cy="2487752"/>
          </a:xfrm>
        </p:spPr>
        <p:txBody>
          <a:bodyPr>
            <a:noAutofit/>
          </a:bodyPr>
          <a:lstStyle/>
          <a:p>
            <a:pPr algn="r"/>
            <a:r>
              <a:rPr lang="et-EE" sz="3400" dirty="0">
                <a:latin typeface="Arial" panose="020B0604020202020204" pitchFamily="34" charset="0"/>
                <a:cs typeface="Arial" panose="020B0604020202020204" pitchFamily="34" charset="0"/>
              </a:rPr>
              <a:t>a</a:t>
            </a:r>
            <a:r>
              <a:rPr lang="et-EE" sz="3400" dirty="0" smtClean="0">
                <a:latin typeface="Arial" panose="020B0604020202020204" pitchFamily="34" charset="0"/>
                <a:cs typeface="Arial" panose="020B0604020202020204" pitchFamily="34" charset="0"/>
              </a:rPr>
              <a:t>rt and science</a:t>
            </a:r>
            <a:br>
              <a:rPr lang="et-EE" sz="3400" dirty="0" smtClean="0">
                <a:latin typeface="Arial" panose="020B0604020202020204" pitchFamily="34" charset="0"/>
                <a:cs typeface="Arial" panose="020B0604020202020204" pitchFamily="34" charset="0"/>
              </a:rPr>
            </a:br>
            <a:r>
              <a:rPr lang="et-EE" sz="3400" dirty="0" smtClean="0">
                <a:latin typeface="Arial" panose="020B0604020202020204" pitchFamily="34" charset="0"/>
                <a:cs typeface="Arial" panose="020B0604020202020204" pitchFamily="34" charset="0"/>
              </a:rPr>
              <a:t>Denkmal and Naturdenkmal</a:t>
            </a:r>
            <a:endParaRPr lang="et-EE" sz="3400" dirty="0">
              <a:latin typeface="Arial" panose="020B0604020202020204" pitchFamily="34" charset="0"/>
              <a:cs typeface="Arial" panose="020B0604020202020204" pitchFamily="34" charset="0"/>
            </a:endParaRPr>
          </a:p>
        </p:txBody>
      </p:sp>
      <p:pic>
        <p:nvPicPr>
          <p:cNvPr id="6146" name="Picture 2" descr="A snow covered field&#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66" y="187862"/>
            <a:ext cx="4701048"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 close up of a rock&#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66" y="3196768"/>
            <a:ext cx="4701048" cy="34858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278041" y="3196768"/>
            <a:ext cx="2746126" cy="3385949"/>
          </a:xfrm>
          <a:prstGeom prst="rect">
            <a:avLst/>
          </a:prstGeom>
        </p:spPr>
        <p:txBody>
          <a:bodyPr wrap="square">
            <a:spAutoFit/>
          </a:bodyPr>
          <a:lstStyle/>
          <a:p>
            <a:pPr algn="r"/>
            <a:endParaRPr lang="et-EE" sz="2600" dirty="0">
              <a:latin typeface="Arial" panose="020B0604020202020204" pitchFamily="34" charset="0"/>
              <a:cs typeface="Arial" panose="020B0604020202020204" pitchFamily="34" charset="0"/>
            </a:endParaRPr>
          </a:p>
          <a:p>
            <a:pPr algn="r"/>
            <a:r>
              <a:rPr lang="et-EE" sz="2600" dirty="0">
                <a:latin typeface="Arial" panose="020B0604020202020204" pitchFamily="34" charset="0"/>
                <a:cs typeface="Arial" panose="020B0604020202020204" pitchFamily="34" charset="0"/>
              </a:rPr>
              <a:t>w</a:t>
            </a:r>
            <a:r>
              <a:rPr lang="et-EE" sz="2600" dirty="0" smtClean="0">
                <a:latin typeface="Arial" panose="020B0604020202020204" pitchFamily="34" charset="0"/>
                <a:cs typeface="Arial" panose="020B0604020202020204" pitchFamily="34" charset="0"/>
              </a:rPr>
              <a:t>orks by August </a:t>
            </a:r>
            <a:r>
              <a:rPr lang="et-EE" sz="2600" dirty="0">
                <a:latin typeface="Arial" panose="020B0604020202020204" pitchFamily="34" charset="0"/>
                <a:cs typeface="Arial" panose="020B0604020202020204" pitchFamily="34" charset="0"/>
              </a:rPr>
              <a:t>Matthias </a:t>
            </a:r>
            <a:r>
              <a:rPr lang="et-EE" sz="2600" dirty="0" smtClean="0">
                <a:latin typeface="Arial" panose="020B0604020202020204" pitchFamily="34" charset="0"/>
                <a:cs typeface="Arial" panose="020B0604020202020204" pitchFamily="34" charset="0"/>
              </a:rPr>
              <a:t>Hagen </a:t>
            </a:r>
          </a:p>
          <a:p>
            <a:pPr algn="r"/>
            <a:r>
              <a:rPr lang="et-EE" sz="2600" dirty="0">
                <a:latin typeface="Arial" panose="020B0604020202020204" pitchFamily="34" charset="0"/>
                <a:cs typeface="Arial" panose="020B0604020202020204" pitchFamily="34" charset="0"/>
              </a:rPr>
              <a:t>t</a:t>
            </a:r>
            <a:r>
              <a:rPr lang="et-EE" sz="2600" dirty="0" smtClean="0">
                <a:latin typeface="Arial" panose="020B0604020202020204" pitchFamily="34" charset="0"/>
                <a:cs typeface="Arial" panose="020B0604020202020204" pitchFamily="34" charset="0"/>
              </a:rPr>
              <a:t>eacher at </a:t>
            </a:r>
            <a:r>
              <a:rPr lang="et-EE" sz="2600" dirty="0">
                <a:latin typeface="Arial" panose="020B0604020202020204" pitchFamily="34" charset="0"/>
                <a:cs typeface="Arial" panose="020B0604020202020204" pitchFamily="34" charset="0"/>
              </a:rPr>
              <a:t>the drawing school of the Imperial Tartu University (1838–1851</a:t>
            </a:r>
            <a:r>
              <a:rPr lang="et-EE" sz="2600" dirty="0" smtClean="0">
                <a:latin typeface="Arial" panose="020B0604020202020204" pitchFamily="34" charset="0"/>
                <a:cs typeface="Arial" panose="020B0604020202020204" pitchFamily="34" charset="0"/>
              </a:rPr>
              <a:t>)</a:t>
            </a:r>
            <a:endParaRPr lang="et-EE" sz="2600" dirty="0">
              <a:latin typeface="Arial" panose="020B0604020202020204" pitchFamily="34" charset="0"/>
              <a:cs typeface="Arial" panose="020B0604020202020204" pitchFamily="34" charset="0"/>
            </a:endParaRPr>
          </a:p>
        </p:txBody>
      </p:sp>
      <p:pic>
        <p:nvPicPr>
          <p:cNvPr id="6150" name="Picture 6" descr="https://lh3.googleusercontent.com/pSaDzMXho7cvYT0EZ-sf426nkbJUmQf7CLkE1Vv4keizWC4QABn3SBAnm4okNi2uuJ2b-KVHfF--RNNJWbWiXBj3mGFX1hJHa2LNp1bSHaV59BrV2tEz7gJEIiEnCcne3_I6Zx8=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151" y="187862"/>
            <a:ext cx="4328447"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A picture containing text, rock, stone&#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8151" y="3196769"/>
            <a:ext cx="4424512" cy="339628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7535119" y="-451413"/>
            <a:ext cx="5822065" cy="357247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2985682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0815" y="250486"/>
            <a:ext cx="6153064" cy="1053148"/>
          </a:xfrm>
        </p:spPr>
        <p:txBody>
          <a:bodyPr>
            <a:normAutofit fontScale="90000"/>
          </a:bodyPr>
          <a:lstStyle/>
          <a:p>
            <a:pPr algn="r"/>
            <a:r>
              <a:rPr lang="et-EE" sz="3600" dirty="0" smtClean="0">
                <a:latin typeface="Arial" panose="020B0604020202020204" pitchFamily="34" charset="0"/>
                <a:cs typeface="Arial" panose="020B0604020202020204" pitchFamily="34" charset="0"/>
              </a:rPr>
              <a:t>glacial</a:t>
            </a:r>
            <a:r>
              <a:rPr lang="en-GB" sz="3600" dirty="0" smtClean="0">
                <a:latin typeface="Arial" panose="020B0604020202020204" pitchFamily="34" charset="0"/>
                <a:cs typeface="Arial" panose="020B0604020202020204" pitchFamily="34" charset="0"/>
              </a:rPr>
              <a:t> erratic </a:t>
            </a:r>
            <a:r>
              <a:rPr lang="et-EE" sz="3600" dirty="0" smtClean="0">
                <a:latin typeface="Arial" panose="020B0604020202020204" pitchFamily="34" charset="0"/>
                <a:cs typeface="Arial" panose="020B0604020202020204" pitchFamily="34" charset="0"/>
              </a:rPr>
              <a:t>boulders – </a:t>
            </a:r>
            <a:r>
              <a:rPr lang="et-EE" sz="3600" dirty="0" smtClean="0">
                <a:latin typeface="Arial" panose="020B0604020202020204" pitchFamily="34" charset="0"/>
                <a:cs typeface="Arial" panose="020B0604020202020204" pitchFamily="34" charset="0"/>
              </a:rPr>
              <a:t>entangled and re-mediated </a:t>
            </a:r>
            <a:r>
              <a:rPr lang="et-EE" sz="3600" dirty="0" smtClean="0">
                <a:latin typeface="Arial" panose="020B0604020202020204" pitchFamily="34" charset="0"/>
                <a:cs typeface="Arial" panose="020B0604020202020204" pitchFamily="34" charset="0"/>
              </a:rPr>
              <a:t>monuments</a:t>
            </a:r>
            <a:endParaRPr lang="et-EE" sz="3600" dirty="0">
              <a:latin typeface="Arial" panose="020B0604020202020204" pitchFamily="34" charset="0"/>
              <a:cs typeface="Arial" panose="020B0604020202020204" pitchFamily="34" charset="0"/>
            </a:endParaRPr>
          </a:p>
        </p:txBody>
      </p:sp>
      <p:pic>
        <p:nvPicPr>
          <p:cNvPr id="11266" name="Picture 2" descr="A body of water&#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15" y="317223"/>
            <a:ext cx="5466799" cy="24949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l="1500" t="12370" r="12500" b="18741"/>
          <a:stretch/>
        </p:blipFill>
        <p:spPr>
          <a:xfrm>
            <a:off x="4130039" y="3134042"/>
            <a:ext cx="7833360" cy="3529566"/>
          </a:xfrm>
          <a:prstGeom prst="rect">
            <a:avLst/>
          </a:prstGeom>
        </p:spPr>
      </p:pic>
      <p:pic>
        <p:nvPicPr>
          <p:cNvPr id="11268" name="Picture 4" descr="Enterprise Estonia launches the country&amp;#39;s new gateway p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015" y="3777850"/>
            <a:ext cx="4390811" cy="28857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33160" y="2266978"/>
            <a:ext cx="5760719" cy="769441"/>
          </a:xfrm>
          <a:prstGeom prst="rect">
            <a:avLst/>
          </a:prstGeom>
        </p:spPr>
        <p:txBody>
          <a:bodyPr wrap="square">
            <a:spAutoFit/>
          </a:bodyPr>
          <a:lstStyle/>
          <a:p>
            <a:pPr algn="r"/>
            <a:r>
              <a:rPr lang="et-EE" sz="2200" dirty="0">
                <a:latin typeface="Arial" panose="020B0604020202020204" pitchFamily="34" charset="0"/>
                <a:cs typeface="Arial" panose="020B0604020202020204" pitchFamily="34" charset="0"/>
              </a:rPr>
              <a:t>Julie Hagen Schwarz, Käsmu </a:t>
            </a:r>
            <a:r>
              <a:rPr lang="et-EE" sz="2200" dirty="0" smtClean="0">
                <a:latin typeface="Arial" panose="020B0604020202020204" pitchFamily="34" charset="0"/>
                <a:cs typeface="Arial" panose="020B0604020202020204" pitchFamily="34" charset="0"/>
              </a:rPr>
              <a:t>(</a:t>
            </a:r>
            <a:r>
              <a:rPr lang="et-EE" sz="2200" dirty="0">
                <a:latin typeface="Arial" panose="020B0604020202020204" pitchFamily="34" charset="0"/>
                <a:cs typeface="Arial" panose="020B0604020202020204" pitchFamily="34" charset="0"/>
              </a:rPr>
              <a:t>1889)</a:t>
            </a:r>
            <a:br>
              <a:rPr lang="et-EE" sz="2200" dirty="0">
                <a:latin typeface="Arial" panose="020B0604020202020204" pitchFamily="34" charset="0"/>
                <a:cs typeface="Arial" panose="020B0604020202020204" pitchFamily="34" charset="0"/>
              </a:rPr>
            </a:br>
            <a:r>
              <a:rPr lang="et-EE" sz="2200" dirty="0">
                <a:latin typeface="Arial" panose="020B0604020202020204" pitchFamily="34" charset="0"/>
                <a:cs typeface="Arial" panose="020B0604020202020204" pitchFamily="34" charset="0"/>
              </a:rPr>
              <a:t>brand </a:t>
            </a:r>
            <a:r>
              <a:rPr lang="et-EE" sz="2200" dirty="0" smtClean="0">
                <a:latin typeface="Arial" panose="020B0604020202020204" pitchFamily="34" charset="0"/>
                <a:cs typeface="Arial" panose="020B0604020202020204" pitchFamily="34" charset="0"/>
              </a:rPr>
              <a:t>Estonia (2016–2017)</a:t>
            </a:r>
            <a:endParaRPr lang="et-EE" sz="2200" dirty="0"/>
          </a:p>
        </p:txBody>
      </p:sp>
      <p:sp>
        <p:nvSpPr>
          <p:cNvPr id="6" name="Rectangle 5"/>
          <p:cNvSpPr/>
          <p:nvPr/>
        </p:nvSpPr>
        <p:spPr>
          <a:xfrm>
            <a:off x="5840814" y="1435981"/>
            <a:ext cx="6096000" cy="769441"/>
          </a:xfrm>
          <a:prstGeom prst="rect">
            <a:avLst/>
          </a:prstGeom>
        </p:spPr>
        <p:txBody>
          <a:bodyPr>
            <a:spAutoFit/>
          </a:bodyPr>
          <a:lstStyle/>
          <a:p>
            <a:pPr algn="r"/>
            <a:r>
              <a:rPr lang="et-EE" sz="2200" dirty="0">
                <a:latin typeface="Arial" panose="020B0604020202020204" pitchFamily="34" charset="0"/>
                <a:cs typeface="Arial" panose="020B0604020202020204" pitchFamily="34" charset="0"/>
              </a:rPr>
              <a:t>Gregor von Helmersen – 1879 call to </a:t>
            </a:r>
            <a:r>
              <a:rPr lang="et-EE" sz="2200" dirty="0" smtClean="0">
                <a:latin typeface="Arial" panose="020B0604020202020204" pitchFamily="34" charset="0"/>
                <a:cs typeface="Arial" panose="020B0604020202020204" pitchFamily="34" charset="0"/>
              </a:rPr>
              <a:t>protect glacial boulders</a:t>
            </a:r>
            <a:endParaRPr lang="et-EE" sz="2200" dirty="0">
              <a:latin typeface="Arial" panose="020B0604020202020204" pitchFamily="34" charset="0"/>
              <a:cs typeface="Arial" panose="020B0604020202020204" pitchFamily="34" charset="0"/>
            </a:endParaRPr>
          </a:p>
        </p:txBody>
      </p:sp>
      <p:sp>
        <p:nvSpPr>
          <p:cNvPr id="8" name="Oval 7"/>
          <p:cNvSpPr/>
          <p:nvPr/>
        </p:nvSpPr>
        <p:spPr>
          <a:xfrm>
            <a:off x="6395721" y="-515299"/>
            <a:ext cx="7124024" cy="201605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3187526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491" y="173513"/>
            <a:ext cx="5985269" cy="780190"/>
          </a:xfrm>
        </p:spPr>
        <p:txBody>
          <a:bodyPr>
            <a:normAutofit/>
          </a:bodyPr>
          <a:lstStyle/>
          <a:p>
            <a:pPr algn="r"/>
            <a:r>
              <a:rPr lang="et-EE" sz="3200" dirty="0" smtClean="0">
                <a:latin typeface="Arial" panose="020B0604020202020204" pitchFamily="34" charset="0"/>
                <a:cs typeface="Arial" panose="020B0604020202020204" pitchFamily="34" charset="0"/>
              </a:rPr>
              <a:t>ethnology and </a:t>
            </a:r>
            <a:r>
              <a:rPr lang="et-EE" sz="3200" dirty="0" smtClean="0">
                <a:latin typeface="Arial" panose="020B0604020202020204" pitchFamily="34" charset="0"/>
                <a:cs typeface="Arial" panose="020B0604020202020204" pitchFamily="34" charset="0"/>
              </a:rPr>
              <a:t>authoritarianism</a:t>
            </a:r>
            <a:endParaRPr lang="et-EE" sz="3200" dirty="0">
              <a:latin typeface="Arial" panose="020B0604020202020204" pitchFamily="34" charset="0"/>
              <a:cs typeface="Arial" panose="020B0604020202020204" pitchFamily="34" charset="0"/>
            </a:endParaRPr>
          </a:p>
        </p:txBody>
      </p:sp>
      <p:pic>
        <p:nvPicPr>
          <p:cNvPr id="4098" name="Picture 2" descr="A picture containing grass, outdoor, sky, tree&#10;&#10;Description automatically genera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584" y="173513"/>
            <a:ext cx="3823336" cy="28964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 picture containing grass, outdoor, sky, field&#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84" y="3164492"/>
            <a:ext cx="3823336" cy="3444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783080"/>
            <a:ext cx="7223760" cy="4815840"/>
          </a:xfrm>
          <a:prstGeom prst="rect">
            <a:avLst/>
          </a:prstGeom>
        </p:spPr>
      </p:pic>
      <p:sp>
        <p:nvSpPr>
          <p:cNvPr id="3" name="Rectangle 2"/>
          <p:cNvSpPr/>
          <p:nvPr/>
        </p:nvSpPr>
        <p:spPr>
          <a:xfrm>
            <a:off x="5810491" y="975415"/>
            <a:ext cx="5883669" cy="707886"/>
          </a:xfrm>
          <a:prstGeom prst="rect">
            <a:avLst/>
          </a:prstGeom>
        </p:spPr>
        <p:txBody>
          <a:bodyPr wrap="square">
            <a:spAutoFit/>
          </a:bodyPr>
          <a:lstStyle/>
          <a:p>
            <a:pPr algn="r"/>
            <a:r>
              <a:rPr lang="et-EE" sz="2000" dirty="0" smtClean="0">
                <a:latin typeface="Arial" panose="020B0604020202020204" pitchFamily="34" charset="0"/>
                <a:cs typeface="Arial" panose="020B0604020202020204" pitchFamily="34" charset="0"/>
              </a:rPr>
              <a:t>Alexander Schlater, Rye Harvesters (19th century)</a:t>
            </a:r>
          </a:p>
          <a:p>
            <a:pPr algn="r"/>
            <a:r>
              <a:rPr lang="et-EE" sz="2000" dirty="0" smtClean="0">
                <a:latin typeface="Arial" panose="020B0604020202020204" pitchFamily="34" charset="0"/>
                <a:cs typeface="Arial" panose="020B0604020202020204" pitchFamily="34" charset="0"/>
              </a:rPr>
              <a:t>Richard Uutmaa, Rye Harvesters (1941)</a:t>
            </a:r>
            <a:endParaRPr lang="et-EE" sz="2000" dirty="0"/>
          </a:p>
        </p:txBody>
      </p:sp>
    </p:spTree>
    <p:extLst>
      <p:ext uri="{BB962C8B-B14F-4D97-AF65-F5344CB8AC3E}">
        <p14:creationId xmlns:p14="http://schemas.microsoft.com/office/powerpoint/2010/main" val="3836972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003" y="5624869"/>
            <a:ext cx="7848600" cy="945515"/>
          </a:xfrm>
        </p:spPr>
        <p:txBody>
          <a:bodyPr>
            <a:normAutofit/>
          </a:bodyPr>
          <a:lstStyle/>
          <a:p>
            <a:r>
              <a:rPr lang="et-EE" sz="3600" dirty="0" smtClean="0">
                <a:latin typeface="Arial" panose="020B0604020202020204" pitchFamily="34" charset="0"/>
                <a:cs typeface="Arial" panose="020B0604020202020204" pitchFamily="34" charset="0"/>
              </a:rPr>
              <a:t>heritage, trauma and terror</a:t>
            </a:r>
            <a:endParaRPr lang="et-EE"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1065" y="225028"/>
            <a:ext cx="7320295" cy="4879737"/>
          </a:xfrm>
          <a:prstGeom prst="rect">
            <a:avLst/>
          </a:prstGeom>
        </p:spPr>
      </p:pic>
      <p:pic>
        <p:nvPicPr>
          <p:cNvPr id="6" name="Picture 2" descr="A painting on the wall&#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03" y="607972"/>
            <a:ext cx="5436438" cy="42078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flipH="1">
            <a:off x="462003" y="4995485"/>
            <a:ext cx="3287037" cy="400110"/>
          </a:xfrm>
          <a:prstGeom prst="rect">
            <a:avLst/>
          </a:prstGeom>
        </p:spPr>
        <p:txBody>
          <a:bodyPr wrap="square">
            <a:spAutoFit/>
          </a:bodyPr>
          <a:lstStyle/>
          <a:p>
            <a:r>
              <a:rPr lang="et-EE" sz="2000" dirty="0" smtClean="0">
                <a:latin typeface="Arial" panose="020B0604020202020204" pitchFamily="34" charset="0"/>
                <a:cs typeface="Arial" panose="020B0604020202020204" pitchFamily="34" charset="0"/>
              </a:rPr>
              <a:t>Ado Vabbe, Demon (1944)</a:t>
            </a:r>
            <a:endParaRPr lang="et-EE" sz="2000" dirty="0"/>
          </a:p>
        </p:txBody>
      </p:sp>
    </p:spTree>
    <p:extLst>
      <p:ext uri="{BB962C8B-B14F-4D97-AF65-F5344CB8AC3E}">
        <p14:creationId xmlns:p14="http://schemas.microsoft.com/office/powerpoint/2010/main" val="4239434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 y="5549152"/>
            <a:ext cx="11795760" cy="1141207"/>
          </a:xfrm>
        </p:spPr>
        <p:txBody>
          <a:bodyPr>
            <a:normAutofit/>
          </a:bodyPr>
          <a:lstStyle/>
          <a:p>
            <a:pPr fontAlgn="t"/>
            <a:r>
              <a:rPr lang="en-US" sz="2600" b="1" dirty="0">
                <a:latin typeface="Arial" panose="020B0604020202020204" pitchFamily="34" charset="0"/>
                <a:cs typeface="Arial" panose="020B0604020202020204" pitchFamily="34" charset="0"/>
              </a:rPr>
              <a:t>Landscapes of Identity: Estonian Art </a:t>
            </a:r>
            <a:r>
              <a:rPr lang="en-US" sz="2600" b="1" dirty="0" smtClean="0">
                <a:latin typeface="Arial" panose="020B0604020202020204" pitchFamily="34" charset="0"/>
                <a:cs typeface="Arial" panose="020B0604020202020204" pitchFamily="34" charset="0"/>
              </a:rPr>
              <a:t>1700–1945</a:t>
            </a:r>
            <a:r>
              <a:rPr lang="et-EE" sz="2600" b="1" dirty="0" smtClean="0">
                <a:latin typeface="Arial" panose="020B0604020202020204" pitchFamily="34" charset="0"/>
                <a:cs typeface="Arial" panose="020B0604020202020204" pitchFamily="34" charset="0"/>
              </a:rPr>
              <a:t/>
            </a:r>
            <a:br>
              <a:rPr lang="et-EE" sz="2600" b="1" dirty="0" smtClean="0">
                <a:latin typeface="Arial" panose="020B0604020202020204" pitchFamily="34" charset="0"/>
                <a:cs typeface="Arial" panose="020B0604020202020204" pitchFamily="34" charset="0"/>
              </a:rPr>
            </a:br>
            <a:r>
              <a:rPr lang="et-EE" sz="2600" b="1" dirty="0" smtClean="0">
                <a:latin typeface="Arial" panose="020B0604020202020204" pitchFamily="34" charset="0"/>
                <a:cs typeface="Arial" panose="020B0604020202020204" pitchFamily="34" charset="0"/>
              </a:rPr>
              <a:t>New permanent exhibition at Kumu Art Museum (2021)</a:t>
            </a:r>
            <a:endParaRPr lang="en-US" sz="2600" b="1" dirty="0">
              <a:latin typeface="Arial" panose="020B0604020202020204" pitchFamily="34" charset="0"/>
              <a:cs typeface="Arial" panose="020B0604020202020204" pitchFamily="34" charset="0"/>
            </a:endParaRPr>
          </a:p>
        </p:txBody>
      </p:sp>
      <p:pic>
        <p:nvPicPr>
          <p:cNvPr id="1026" name="Picture 2" descr="820Foto_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 y="182244"/>
            <a:ext cx="7874396" cy="52431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412480" y="298698"/>
            <a:ext cx="3596640" cy="4031873"/>
          </a:xfrm>
          <a:prstGeom prst="rect">
            <a:avLst/>
          </a:prstGeom>
        </p:spPr>
        <p:txBody>
          <a:bodyPr wrap="square">
            <a:spAutoFit/>
          </a:bodyPr>
          <a:lstStyle/>
          <a:p>
            <a:pPr algn="r"/>
            <a:r>
              <a:rPr lang="et-EE" sz="3200" dirty="0" smtClean="0">
                <a:latin typeface="Arial" panose="020B0604020202020204" pitchFamily="34" charset="0"/>
                <a:cs typeface="Arial" panose="020B0604020202020204" pitchFamily="34" charset="0"/>
              </a:rPr>
              <a:t>permanent </a:t>
            </a:r>
            <a:r>
              <a:rPr lang="et-EE" sz="3200" dirty="0" smtClean="0">
                <a:latin typeface="Arial" panose="020B0604020202020204" pitchFamily="34" charset="0"/>
                <a:cs typeface="Arial" panose="020B0604020202020204" pitchFamily="34" charset="0"/>
              </a:rPr>
              <a:t>exhibition – at a major national art museum – </a:t>
            </a:r>
            <a:r>
              <a:rPr lang="et-EE" sz="3200" dirty="0" smtClean="0">
                <a:latin typeface="Arial" panose="020B0604020202020204" pitchFamily="34" charset="0"/>
                <a:cs typeface="Arial" panose="020B0604020202020204" pitchFamily="34" charset="0"/>
              </a:rPr>
              <a:t>as a medium for </a:t>
            </a:r>
            <a:r>
              <a:rPr lang="et-EE" sz="3200" dirty="0" smtClean="0">
                <a:latin typeface="Arial" panose="020B0604020202020204" pitchFamily="34" charset="0"/>
                <a:cs typeface="Arial" panose="020B0604020202020204" pitchFamily="34" charset="0"/>
              </a:rPr>
              <a:t>deconstructing </a:t>
            </a:r>
            <a:r>
              <a:rPr lang="et-EE" sz="3200" dirty="0" smtClean="0">
                <a:latin typeface="Arial" panose="020B0604020202020204" pitchFamily="34" charset="0"/>
                <a:cs typeface="Arial" panose="020B0604020202020204" pitchFamily="34" charset="0"/>
              </a:rPr>
              <a:t>and </a:t>
            </a:r>
            <a:r>
              <a:rPr lang="en-US" sz="3200" dirty="0" smtClean="0">
                <a:latin typeface="Arial" panose="020B0604020202020204" pitchFamily="34" charset="0"/>
                <a:cs typeface="Arial" panose="020B0604020202020204" pitchFamily="34" charset="0"/>
              </a:rPr>
              <a:t>reconstruct</a:t>
            </a:r>
            <a:r>
              <a:rPr lang="et-EE" sz="3200" dirty="0" smtClean="0">
                <a:latin typeface="Arial" panose="020B0604020202020204" pitchFamily="34" charset="0"/>
                <a:cs typeface="Arial" panose="020B0604020202020204" pitchFamily="34" charset="0"/>
              </a:rPr>
              <a:t>ing cultural memory? </a:t>
            </a:r>
            <a:endParaRPr lang="et-EE" sz="3200" dirty="0"/>
          </a:p>
        </p:txBody>
      </p:sp>
      <p:sp>
        <p:nvSpPr>
          <p:cNvPr id="5" name="Oval 4"/>
          <p:cNvSpPr/>
          <p:nvPr/>
        </p:nvSpPr>
        <p:spPr>
          <a:xfrm>
            <a:off x="7528560" y="-1411070"/>
            <a:ext cx="7772400" cy="683651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3093589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9939" y="222322"/>
            <a:ext cx="6168326" cy="5923835"/>
          </a:xfrm>
        </p:spPr>
        <p:txBody>
          <a:bodyPr>
            <a:normAutofit fontScale="90000"/>
          </a:bodyPr>
          <a:lstStyle/>
          <a:p>
            <a:pPr algn="r"/>
            <a:r>
              <a:rPr lang="et-EE" sz="3600" b="1" dirty="0" smtClean="0">
                <a:latin typeface="Arial" panose="020B0604020202020204" pitchFamily="34" charset="0"/>
                <a:cs typeface="Arial" panose="020B0604020202020204" pitchFamily="34" charset="0"/>
              </a:rPr>
              <a:t>thinking and moving (canonical) artworks outside of the box</a:t>
            </a:r>
            <a:br>
              <a:rPr lang="et-EE" sz="3600" b="1" dirty="0" smtClean="0">
                <a:latin typeface="Arial" panose="020B0604020202020204" pitchFamily="34" charset="0"/>
                <a:cs typeface="Arial" panose="020B0604020202020204" pitchFamily="34" charset="0"/>
              </a:rPr>
            </a:br>
            <a:r>
              <a:rPr lang="et-EE" sz="3600" dirty="0" smtClean="0">
                <a:latin typeface="Arial" panose="020B0604020202020204" pitchFamily="34" charset="0"/>
                <a:cs typeface="Arial" panose="020B0604020202020204" pitchFamily="34" charset="0"/>
              </a:rPr>
              <a:t>connections between visual culture and other media of cultural memory </a:t>
            </a:r>
            <a:r>
              <a:rPr lang="et-EE" sz="3600" dirty="0" smtClean="0">
                <a:latin typeface="Arial" panose="020B0604020202020204" pitchFamily="34" charset="0"/>
                <a:cs typeface="Arial" panose="020B0604020202020204" pitchFamily="34" charset="0"/>
              </a:rPr>
              <a:t/>
            </a:r>
            <a:br>
              <a:rPr lang="et-EE" sz="3600" dirty="0" smtClean="0">
                <a:latin typeface="Arial" panose="020B0604020202020204" pitchFamily="34" charset="0"/>
                <a:cs typeface="Arial" panose="020B0604020202020204" pitchFamily="34" charset="0"/>
              </a:rPr>
            </a:br>
            <a:r>
              <a:rPr lang="et-EE" sz="3600" dirty="0" smtClean="0">
                <a:latin typeface="Arial" panose="020B0604020202020204" pitchFamily="34" charset="0"/>
                <a:cs typeface="Arial" panose="020B0604020202020204" pitchFamily="34" charset="0"/>
              </a:rPr>
              <a:t>transnational </a:t>
            </a:r>
            <a:r>
              <a:rPr lang="et-EE" sz="3600" dirty="0" smtClean="0">
                <a:latin typeface="Arial" panose="020B0604020202020204" pitchFamily="34" charset="0"/>
                <a:cs typeface="Arial" panose="020B0604020202020204" pitchFamily="34" charset="0"/>
              </a:rPr>
              <a:t>and transcultural perspectives</a:t>
            </a:r>
            <a:br>
              <a:rPr lang="et-EE" sz="3600" dirty="0" smtClean="0">
                <a:latin typeface="Arial" panose="020B0604020202020204" pitchFamily="34" charset="0"/>
                <a:cs typeface="Arial" panose="020B0604020202020204" pitchFamily="34" charset="0"/>
              </a:rPr>
            </a:br>
            <a:r>
              <a:rPr lang="et-EE" sz="3600" dirty="0" smtClean="0">
                <a:latin typeface="Arial" panose="020B0604020202020204" pitchFamily="34" charset="0"/>
                <a:cs typeface="Arial" panose="020B0604020202020204" pitchFamily="34" charset="0"/>
              </a:rPr>
              <a:t>uncanonical authors and genres: women and amateur </a:t>
            </a:r>
            <a:r>
              <a:rPr lang="et-EE" sz="3600" dirty="0" smtClean="0">
                <a:latin typeface="Arial" panose="020B0604020202020204" pitchFamily="34" charset="0"/>
                <a:cs typeface="Arial" panose="020B0604020202020204" pitchFamily="34" charset="0"/>
              </a:rPr>
              <a:t>artists</a:t>
            </a:r>
            <a:r>
              <a:rPr lang="et-EE" sz="3600" dirty="0">
                <a:latin typeface="Arial" panose="020B0604020202020204" pitchFamily="34" charset="0"/>
                <a:cs typeface="Arial" panose="020B0604020202020204" pitchFamily="34" charset="0"/>
              </a:rPr>
              <a:t>,</a:t>
            </a:r>
            <a:r>
              <a:rPr lang="et-EE" sz="3600" dirty="0" smtClean="0">
                <a:latin typeface="Arial" panose="020B0604020202020204" pitchFamily="34" charset="0"/>
                <a:cs typeface="Arial" panose="020B0604020202020204" pitchFamily="34" charset="0"/>
              </a:rPr>
              <a:t> scientific and educational images, design, etc.</a:t>
            </a:r>
            <a:r>
              <a:rPr lang="et-EE" sz="3600" dirty="0" smtClean="0">
                <a:latin typeface="Arial" panose="020B0604020202020204" pitchFamily="34" charset="0"/>
                <a:cs typeface="Arial" panose="020B0604020202020204" pitchFamily="34" charset="0"/>
              </a:rPr>
              <a:t/>
            </a:r>
            <a:br>
              <a:rPr lang="et-EE" sz="3600" dirty="0" smtClean="0">
                <a:latin typeface="Arial" panose="020B0604020202020204" pitchFamily="34" charset="0"/>
                <a:cs typeface="Arial" panose="020B0604020202020204" pitchFamily="34" charset="0"/>
              </a:rPr>
            </a:br>
            <a:r>
              <a:rPr lang="et-EE" sz="3600" dirty="0" smtClean="0">
                <a:latin typeface="Arial" panose="020B0604020202020204" pitchFamily="34" charset="0"/>
                <a:cs typeface="Arial" panose="020B0604020202020204" pitchFamily="34" charset="0"/>
              </a:rPr>
              <a:t>project </a:t>
            </a:r>
            <a:r>
              <a:rPr lang="en-US" sz="3600" dirty="0" smtClean="0">
                <a:latin typeface="Arial" panose="020B0604020202020204" pitchFamily="34" charset="0"/>
                <a:cs typeface="Arial" panose="020B0604020202020204" pitchFamily="34" charset="0"/>
              </a:rPr>
              <a:t>spaces</a:t>
            </a:r>
            <a:r>
              <a:rPr lang="et-EE" sz="3600" dirty="0" smtClean="0">
                <a:latin typeface="Arial" panose="020B0604020202020204" pitchFamily="34" charset="0"/>
                <a:cs typeface="Arial" panose="020B0604020202020204" pitchFamily="34" charset="0"/>
              </a:rPr>
              <a:t>, interventions</a:t>
            </a:r>
            <a:r>
              <a:rPr lang="en-US" sz="3600" dirty="0" smtClean="0">
                <a:latin typeface="Arial" panose="020B0604020202020204" pitchFamily="34" charset="0"/>
                <a:cs typeface="Arial" panose="020B0604020202020204" pitchFamily="34" charset="0"/>
              </a:rPr>
              <a:t> by contemporary artists</a:t>
            </a:r>
            <a:r>
              <a:rPr lang="et-EE" sz="3600" dirty="0" smtClean="0">
                <a:latin typeface="Arial" panose="020B0604020202020204" pitchFamily="34" charset="0"/>
                <a:cs typeface="Arial" panose="020B0604020202020204" pitchFamily="34" charset="0"/>
              </a:rPr>
              <a:t> </a:t>
            </a:r>
            <a:endParaRPr lang="et-EE"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 y="137638"/>
            <a:ext cx="4206240" cy="6309360"/>
          </a:xfrm>
          <a:prstGeom prst="rect">
            <a:avLst/>
          </a:prstGeom>
        </p:spPr>
      </p:pic>
      <p:sp>
        <p:nvSpPr>
          <p:cNvPr id="9" name="Oval 8"/>
          <p:cNvSpPr/>
          <p:nvPr/>
        </p:nvSpPr>
        <p:spPr>
          <a:xfrm>
            <a:off x="3505200" y="-838201"/>
            <a:ext cx="11003280" cy="745283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1570" y="4323257"/>
            <a:ext cx="3725133" cy="2483641"/>
          </a:xfrm>
          <a:prstGeom prst="rect">
            <a:avLst/>
          </a:prstGeom>
        </p:spPr>
      </p:pic>
    </p:spTree>
    <p:extLst>
      <p:ext uri="{BB962C8B-B14F-4D97-AF65-F5344CB8AC3E}">
        <p14:creationId xmlns:p14="http://schemas.microsoft.com/office/powerpoint/2010/main" val="142901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9805" y="268586"/>
            <a:ext cx="4325729" cy="1092044"/>
          </a:xfrm>
        </p:spPr>
        <p:txBody>
          <a:bodyPr>
            <a:normAutofit fontScale="90000"/>
          </a:bodyPr>
          <a:lstStyle/>
          <a:p>
            <a:pPr algn="r"/>
            <a:r>
              <a:rPr lang="et-EE" sz="3200" b="1" dirty="0">
                <a:latin typeface="Arial" panose="020B0604020202020204" pitchFamily="34" charset="0"/>
                <a:cs typeface="Arial" panose="020B0604020202020204" pitchFamily="34" charset="0"/>
              </a:rPr>
              <a:t>L</a:t>
            </a:r>
            <a:r>
              <a:rPr lang="et-EE" sz="3200" b="1" dirty="0" smtClean="0">
                <a:latin typeface="Arial" panose="020B0604020202020204" pitchFamily="34" charset="0"/>
                <a:cs typeface="Arial" panose="020B0604020202020204" pitchFamily="34" charset="0"/>
              </a:rPr>
              <a:t>andscapes </a:t>
            </a:r>
            <a:r>
              <a:rPr lang="et-EE" sz="3200" b="1" dirty="0" smtClean="0">
                <a:latin typeface="Arial" panose="020B0604020202020204" pitchFamily="34" charset="0"/>
                <a:cs typeface="Arial" panose="020B0604020202020204" pitchFamily="34" charset="0"/>
              </a:rPr>
              <a:t>of </a:t>
            </a:r>
            <a:r>
              <a:rPr lang="et-EE" sz="3200" b="1" dirty="0" smtClean="0">
                <a:latin typeface="Arial" panose="020B0604020202020204" pitchFamily="34" charset="0"/>
                <a:cs typeface="Arial" panose="020B0604020202020204" pitchFamily="34" charset="0"/>
              </a:rPr>
              <a:t>Identity: Estonian art</a:t>
            </a:r>
            <a:r>
              <a:rPr lang="et-EE" sz="3200" b="1" dirty="0">
                <a:latin typeface="Arial" panose="020B0604020202020204" pitchFamily="34" charset="0"/>
                <a:cs typeface="Arial" panose="020B0604020202020204" pitchFamily="34" charset="0"/>
              </a:rPr>
              <a:t> </a:t>
            </a:r>
            <a:r>
              <a:rPr lang="et-EE" sz="3200" b="1" dirty="0" smtClean="0">
                <a:latin typeface="Arial" panose="020B0604020202020204" pitchFamily="34" charset="0"/>
                <a:cs typeface="Arial" panose="020B0604020202020204" pitchFamily="34" charset="0"/>
              </a:rPr>
              <a:t>1700–1945 </a:t>
            </a:r>
            <a:endParaRPr lang="et-EE" sz="32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5712" y="268586"/>
            <a:ext cx="6084093" cy="4055707"/>
          </a:xfrm>
          <a:prstGeom prst="rect">
            <a:avLst/>
          </a:prstGeom>
        </p:spPr>
      </p:pic>
      <p:pic>
        <p:nvPicPr>
          <p:cNvPr id="14" name="Picture 8" descr="A large green field with trees in the background&#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85" y="268586"/>
            <a:ext cx="2422311" cy="16343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A picture containing bed, indoor&#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818" y="3831106"/>
            <a:ext cx="2134009" cy="27505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 picture containing chair, floor, table, indoor&#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5798" y="3866354"/>
            <a:ext cx="2312762" cy="2788919"/>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10.jpg" descr="A picture containing indoor, stone, wood&#10;&#10;Description automatically generated"/>
          <p:cNvPicPr/>
          <p:nvPr/>
        </p:nvPicPr>
        <p:blipFill>
          <a:blip r:embed="rId6" cstate="print">
            <a:extLst>
              <a:ext uri="{28A0092B-C50C-407E-A947-70E740481C1C}">
                <a14:useLocalDpi xmlns:a14="http://schemas.microsoft.com/office/drawing/2010/main" val="0"/>
              </a:ext>
            </a:extLst>
          </a:blip>
          <a:srcRect/>
          <a:stretch>
            <a:fillRect/>
          </a:stretch>
        </p:blipFill>
        <p:spPr>
          <a:xfrm>
            <a:off x="197030" y="2050104"/>
            <a:ext cx="2344420" cy="1718945"/>
          </a:xfrm>
          <a:prstGeom prst="rect">
            <a:avLst/>
          </a:prstGeom>
          <a:ln/>
        </p:spPr>
      </p:pic>
      <p:sp>
        <p:nvSpPr>
          <p:cNvPr id="19" name="Content Placeholder 2"/>
          <p:cNvSpPr txBox="1">
            <a:spLocks/>
          </p:cNvSpPr>
          <p:nvPr/>
        </p:nvSpPr>
        <p:spPr>
          <a:xfrm>
            <a:off x="7777338" y="1464366"/>
            <a:ext cx="4238659" cy="25288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fontAlgn="base">
              <a:buFont typeface="Arial" panose="020B0604020202020204" pitchFamily="34" charset="0"/>
              <a:buNone/>
            </a:pPr>
            <a:r>
              <a:rPr lang="et-EE" sz="2600" dirty="0">
                <a:latin typeface="Arial" panose="020B0604020202020204" pitchFamily="34" charset="0"/>
                <a:cs typeface="Arial" panose="020B0604020202020204" pitchFamily="34" charset="0"/>
              </a:rPr>
              <a:t>t</a:t>
            </a:r>
            <a:r>
              <a:rPr lang="et-EE" sz="2600" dirty="0" smtClean="0">
                <a:latin typeface="Arial" panose="020B0604020202020204" pitchFamily="34" charset="0"/>
                <a:cs typeface="Arial" panose="020B0604020202020204" pitchFamily="34" charset="0"/>
              </a:rPr>
              <a:t>ransnational, multi-ethnic history and heritage</a:t>
            </a:r>
          </a:p>
          <a:p>
            <a:pPr marL="0" indent="0" algn="r" fontAlgn="base">
              <a:buFont typeface="Arial" panose="020B0604020202020204" pitchFamily="34" charset="0"/>
              <a:buNone/>
            </a:pPr>
            <a:r>
              <a:rPr lang="et-EE" sz="2600" dirty="0" smtClean="0">
                <a:latin typeface="Arial" panose="020B0604020202020204" pitchFamily="34" charset="0"/>
                <a:cs typeface="Arial" panose="020B0604020202020204" pitchFamily="34" charset="0"/>
              </a:rPr>
              <a:t>Estonian, Baltic German, Russian traditions</a:t>
            </a:r>
          </a:p>
          <a:p>
            <a:pPr marL="0" indent="0" algn="r" fontAlgn="base">
              <a:buFont typeface="Arial" panose="020B0604020202020204" pitchFamily="34" charset="0"/>
              <a:buNone/>
            </a:pPr>
            <a:r>
              <a:rPr lang="et-EE" sz="2600" dirty="0">
                <a:latin typeface="Arial" panose="020B0604020202020204" pitchFamily="34" charset="0"/>
                <a:cs typeface="Arial" panose="020B0604020202020204" pitchFamily="34" charset="0"/>
              </a:rPr>
              <a:t>f</a:t>
            </a:r>
            <a:r>
              <a:rPr lang="et-EE" sz="2600" dirty="0" smtClean="0">
                <a:latin typeface="Arial" panose="020B0604020202020204" pitchFamily="34" charset="0"/>
                <a:cs typeface="Arial" panose="020B0604020202020204" pitchFamily="34" charset="0"/>
              </a:rPr>
              <a:t>ocus: art – identity – society </a:t>
            </a:r>
            <a:endParaRPr lang="en-US" sz="2600" dirty="0">
              <a:latin typeface="Arial" panose="020B0604020202020204" pitchFamily="34" charset="0"/>
              <a:cs typeface="Arial" panose="020B0604020202020204" pitchFamily="34" charset="0"/>
            </a:endParaRPr>
          </a:p>
        </p:txBody>
      </p:sp>
      <p:sp>
        <p:nvSpPr>
          <p:cNvPr id="8" name="Rectangle 7"/>
          <p:cNvSpPr/>
          <p:nvPr/>
        </p:nvSpPr>
        <p:spPr>
          <a:xfrm>
            <a:off x="7852998" y="4099731"/>
            <a:ext cx="4142536" cy="2677656"/>
          </a:xfrm>
          <a:prstGeom prst="rect">
            <a:avLst/>
          </a:prstGeom>
        </p:spPr>
        <p:txBody>
          <a:bodyPr wrap="square">
            <a:spAutoFit/>
          </a:bodyPr>
          <a:lstStyle/>
          <a:p>
            <a:pPr algn="r" fontAlgn="base"/>
            <a:r>
              <a:rPr lang="en-US" sz="2400" dirty="0">
                <a:latin typeface="Arial" panose="020B0604020202020204" pitchFamily="34" charset="0"/>
                <a:cs typeface="Arial" panose="020B0604020202020204" pitchFamily="34" charset="0"/>
              </a:rPr>
              <a:t>Baltic German and Estonian</a:t>
            </a:r>
            <a:r>
              <a:rPr lang="et-EE" sz="2400" dirty="0">
                <a:latin typeface="Arial" panose="020B0604020202020204" pitchFamily="34" charset="0"/>
                <a:cs typeface="Arial" panose="020B0604020202020204" pitchFamily="34" charset="0"/>
              </a:rPr>
              <a:t> entanglements</a:t>
            </a:r>
            <a:r>
              <a:rPr lang="en-US" sz="2400" dirty="0">
                <a:latin typeface="Arial" panose="020B0604020202020204" pitchFamily="34" charset="0"/>
                <a:cs typeface="Arial" panose="020B0604020202020204" pitchFamily="34" charset="0"/>
              </a:rPr>
              <a:t>,</a:t>
            </a:r>
            <a:r>
              <a:rPr lang="et-EE" sz="2400" dirty="0">
                <a:latin typeface="Arial" panose="020B0604020202020204" pitchFamily="34" charset="0"/>
                <a:cs typeface="Arial" panose="020B0604020202020204" pitchFamily="34" charset="0"/>
              </a:rPr>
              <a:t> </a:t>
            </a:r>
            <a:r>
              <a:rPr lang="et-EE" sz="2400" dirty="0" smtClean="0">
                <a:latin typeface="Arial" panose="020B0604020202020204" pitchFamily="34" charset="0"/>
                <a:cs typeface="Arial" panose="020B0604020202020204" pitchFamily="34" charset="0"/>
              </a:rPr>
              <a:t>Russian imperial gaze, visual culture and nation </a:t>
            </a:r>
            <a:r>
              <a:rPr lang="et-EE" sz="2400" dirty="0">
                <a:latin typeface="Arial" panose="020B0604020202020204" pitchFamily="34" charset="0"/>
                <a:cs typeface="Arial" panose="020B0604020202020204" pitchFamily="34" charset="0"/>
              </a:rPr>
              <a:t>building</a:t>
            </a:r>
            <a:r>
              <a:rPr lang="en-US" sz="2400" dirty="0">
                <a:latin typeface="Arial" panose="020B0604020202020204" pitchFamily="34" charset="0"/>
                <a:cs typeface="Arial" panose="020B0604020202020204" pitchFamily="34" charset="0"/>
              </a:rPr>
              <a:t>, </a:t>
            </a:r>
            <a:r>
              <a:rPr lang="et-EE" sz="2400" dirty="0" smtClean="0">
                <a:latin typeface="Arial" panose="020B0604020202020204" pitchFamily="34" charset="0"/>
                <a:cs typeface="Arial" panose="020B0604020202020204" pitchFamily="34" charset="0"/>
              </a:rPr>
              <a:t>utopia</a:t>
            </a:r>
            <a:r>
              <a:rPr lang="en-US" sz="2400" dirty="0" smtClean="0">
                <a:latin typeface="Arial" panose="020B0604020202020204" pitchFamily="34" charset="0"/>
                <a:cs typeface="Arial" panose="020B0604020202020204" pitchFamily="34" charset="0"/>
              </a:rPr>
              <a:t>s</a:t>
            </a:r>
            <a:r>
              <a:rPr lang="et-EE" sz="2400" dirty="0" smtClean="0">
                <a:latin typeface="Arial" panose="020B0604020202020204" pitchFamily="34" charset="0"/>
                <a:cs typeface="Arial" panose="020B0604020202020204" pitchFamily="34" charset="0"/>
              </a:rPr>
              <a:t> and dystopias</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of </a:t>
            </a:r>
            <a:r>
              <a:rPr lang="et-EE" sz="2400" dirty="0">
                <a:latin typeface="Arial" panose="020B0604020202020204" pitchFamily="34" charset="0"/>
                <a:cs typeface="Arial" panose="020B0604020202020204" pitchFamily="34" charset="0"/>
              </a:rPr>
              <a:t>modernity</a:t>
            </a:r>
            <a:r>
              <a:rPr lang="en-US" sz="2400" dirty="0">
                <a:latin typeface="Arial" panose="020B0604020202020204" pitchFamily="34" charset="0"/>
                <a:cs typeface="Arial" panose="020B0604020202020204" pitchFamily="34" charset="0"/>
              </a:rPr>
              <a:t>, </a:t>
            </a:r>
            <a:r>
              <a:rPr lang="et-EE" sz="2400" dirty="0" smtClean="0">
                <a:latin typeface="Arial" panose="020B0604020202020204" pitchFamily="34" charset="0"/>
                <a:cs typeface="Arial" panose="020B0604020202020204" pitchFamily="34" charset="0"/>
              </a:rPr>
              <a:t>art and </a:t>
            </a:r>
            <a:r>
              <a:rPr lang="en-US" sz="2400" dirty="0" smtClean="0">
                <a:latin typeface="Arial" panose="020B0604020202020204" pitchFamily="34" charset="0"/>
                <a:cs typeface="Arial" panose="020B0604020202020204" pitchFamily="34" charset="0"/>
              </a:rPr>
              <a:t>authoritarian </a:t>
            </a:r>
            <a:r>
              <a:rPr lang="et-EE" sz="2400" dirty="0" smtClean="0">
                <a:latin typeface="Arial" panose="020B0604020202020204" pitchFamily="34" charset="0"/>
                <a:cs typeface="Arial" panose="020B0604020202020204" pitchFamily="34" charset="0"/>
              </a:rPr>
              <a:t>regime</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of the 1930s</a:t>
            </a:r>
            <a:r>
              <a:rPr lang="et-EE"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World War</a:t>
            </a:r>
            <a:r>
              <a:rPr lang="et-EE" sz="2400" dirty="0">
                <a:latin typeface="Arial" panose="020B0604020202020204" pitchFamily="34" charset="0"/>
                <a:cs typeface="Arial" panose="020B0604020202020204" pitchFamily="34" charset="0"/>
              </a:rPr>
              <a:t> II</a:t>
            </a: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32261"/>
          <a:stretch/>
        </p:blipFill>
        <p:spPr>
          <a:xfrm>
            <a:off x="158085" y="3847045"/>
            <a:ext cx="2691762" cy="2734564"/>
          </a:xfrm>
          <a:prstGeom prst="rect">
            <a:avLst/>
          </a:prstGeom>
        </p:spPr>
      </p:pic>
    </p:spTree>
    <p:extLst>
      <p:ext uri="{BB962C8B-B14F-4D97-AF65-F5344CB8AC3E}">
        <p14:creationId xmlns:p14="http://schemas.microsoft.com/office/powerpoint/2010/main" val="131048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135" y="4532784"/>
            <a:ext cx="8660088" cy="1069364"/>
          </a:xfrm>
        </p:spPr>
        <p:txBody>
          <a:bodyPr>
            <a:normAutofit/>
          </a:bodyPr>
          <a:lstStyle/>
          <a:p>
            <a:r>
              <a:rPr lang="et-EE" sz="2400" dirty="0" smtClean="0">
                <a:latin typeface="Arial" panose="020B0604020202020204" pitchFamily="34" charset="0"/>
                <a:cs typeface="Arial" panose="020B0604020202020204" pitchFamily="34" charset="0"/>
              </a:rPr>
              <a:t>Oskar Hoffmann, On the Road to the Market (1894–1899)</a:t>
            </a:r>
            <a:br>
              <a:rPr lang="et-EE" sz="2400" dirty="0" smtClean="0">
                <a:latin typeface="Arial" panose="020B0604020202020204" pitchFamily="34" charset="0"/>
                <a:cs typeface="Arial" panose="020B0604020202020204" pitchFamily="34" charset="0"/>
              </a:rPr>
            </a:br>
            <a:r>
              <a:rPr lang="et-EE" sz="2400" dirty="0" smtClean="0">
                <a:latin typeface="Arial" panose="020B0604020202020204" pitchFamily="34" charset="0"/>
                <a:cs typeface="Arial" panose="020B0604020202020204" pitchFamily="34" charset="0"/>
              </a:rPr>
              <a:t>Johann Köler, Homestead of the Artist (1868)</a:t>
            </a:r>
            <a:endParaRPr lang="et-EE" sz="2400" dirty="0">
              <a:latin typeface="Arial" panose="020B0604020202020204" pitchFamily="34" charset="0"/>
              <a:cs typeface="Arial" panose="020B0604020202020204" pitchFamily="34" charset="0"/>
            </a:endParaRPr>
          </a:p>
        </p:txBody>
      </p:sp>
      <p:pic>
        <p:nvPicPr>
          <p:cNvPr id="10244" name="Picture 4" descr="A picture containing outdoor, grass, sky, ground&#10;&#10;Description automatically genera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135" y="888305"/>
            <a:ext cx="5846789" cy="320738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www.muis.ee/digitaalhoidla/api/meedia/pisipilt?id=b041d0f5-2afa-49a6-a9de-92d867325f0e"/>
          <p:cNvPicPr>
            <a:picLocks noChangeAspect="1" noChangeArrowheads="1"/>
          </p:cNvPicPr>
          <p:nvPr/>
        </p:nvPicPr>
        <p:blipFill rotWithShape="1">
          <a:blip r:embed="rId3">
            <a:extLst>
              <a:ext uri="{28A0092B-C50C-407E-A947-70E740481C1C}">
                <a14:useLocalDpi xmlns:a14="http://schemas.microsoft.com/office/drawing/2010/main" val="0"/>
              </a:ext>
            </a:extLst>
          </a:blip>
          <a:srcRect l="16745" t="20557" r="16055" b="20718"/>
          <a:stretch/>
        </p:blipFill>
        <p:spPr bwMode="auto">
          <a:xfrm>
            <a:off x="6812280" y="903873"/>
            <a:ext cx="4839886" cy="32073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935655" y="4937898"/>
            <a:ext cx="3097641" cy="1692771"/>
          </a:xfrm>
          <a:prstGeom prst="rect">
            <a:avLst/>
          </a:prstGeom>
        </p:spPr>
        <p:txBody>
          <a:bodyPr wrap="square">
            <a:spAutoFit/>
          </a:bodyPr>
          <a:lstStyle/>
          <a:p>
            <a:pPr algn="r"/>
            <a:r>
              <a:rPr lang="et-EE" sz="2600" dirty="0" smtClean="0">
                <a:latin typeface="Arial" panose="020B0604020202020204" pitchFamily="34" charset="0"/>
                <a:cs typeface="Arial" panose="020B0604020202020204" pitchFamily="34" charset="0"/>
              </a:rPr>
              <a:t>re-connecting and re-constructing Baltic-German and Estonian canon</a:t>
            </a:r>
            <a:endParaRPr lang="et-EE" sz="2600" dirty="0"/>
          </a:p>
        </p:txBody>
      </p:sp>
      <p:sp>
        <p:nvSpPr>
          <p:cNvPr id="6" name="Oval 5"/>
          <p:cNvSpPr/>
          <p:nvPr/>
        </p:nvSpPr>
        <p:spPr>
          <a:xfrm>
            <a:off x="8545589" y="4386805"/>
            <a:ext cx="4834745" cy="313673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2303498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3217" y="106905"/>
            <a:ext cx="3246850" cy="3382419"/>
          </a:xfrm>
        </p:spPr>
        <p:txBody>
          <a:bodyPr>
            <a:noAutofit/>
          </a:bodyPr>
          <a:lstStyle/>
          <a:p>
            <a:pPr algn="r"/>
            <a:r>
              <a:rPr lang="et-EE" sz="3200" dirty="0" smtClean="0">
                <a:latin typeface="Arial" panose="020B0604020202020204" pitchFamily="34" charset="0"/>
                <a:cs typeface="Arial" panose="020B0604020202020204" pitchFamily="34" charset="0"/>
              </a:rPr>
              <a:t>transnational peasants</a:t>
            </a:r>
            <a:br>
              <a:rPr lang="et-EE" sz="3200" dirty="0" smtClean="0">
                <a:latin typeface="Arial" panose="020B0604020202020204" pitchFamily="34" charset="0"/>
                <a:cs typeface="Arial" panose="020B0604020202020204" pitchFamily="34" charset="0"/>
              </a:rPr>
            </a:br>
            <a:r>
              <a:rPr lang="et-EE" sz="3200" dirty="0" smtClean="0">
                <a:latin typeface="Arial" panose="020B0604020202020204" pitchFamily="34" charset="0"/>
                <a:cs typeface="Arial" panose="020B0604020202020204" pitchFamily="34" charset="0"/>
              </a:rPr>
              <a:t/>
            </a:r>
            <a:br>
              <a:rPr lang="et-EE" sz="3200" dirty="0" smtClean="0">
                <a:latin typeface="Arial" panose="020B0604020202020204" pitchFamily="34" charset="0"/>
                <a:cs typeface="Arial" panose="020B0604020202020204" pitchFamily="34" charset="0"/>
              </a:rPr>
            </a:br>
            <a:r>
              <a:rPr lang="et-EE" sz="3200" dirty="0" smtClean="0">
                <a:latin typeface="Arial" panose="020B0604020202020204" pitchFamily="34" charset="0"/>
                <a:cs typeface="Arial" panose="020B0604020202020204" pitchFamily="34" charset="0"/>
              </a:rPr>
              <a:t>Italian and German, imperial and romantic gaze</a:t>
            </a:r>
            <a:endParaRPr lang="et-EE" sz="32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8111" y="98650"/>
            <a:ext cx="8333424" cy="5555615"/>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6706" y="3827920"/>
            <a:ext cx="4286042" cy="2857362"/>
          </a:xfrm>
          <a:prstGeom prst="rect">
            <a:avLst/>
          </a:prstGeom>
        </p:spPr>
      </p:pic>
      <p:pic>
        <p:nvPicPr>
          <p:cNvPr id="14" name="Picture 10" descr="A picture containing person, indoor, man, wall&#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226" y="3854281"/>
            <a:ext cx="2263697" cy="2781115"/>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a:off x="7955280" y="-975360"/>
            <a:ext cx="6553200" cy="492252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pic>
        <p:nvPicPr>
          <p:cNvPr id="12300" name="Picture 12" descr="https://www.muis.ee/digitaalhoidla/api/meedia/pisipilt?id=e2d8e1e5-dd2c-49e1-84c2-20a9bbfb3ab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397" y="3904167"/>
            <a:ext cx="2101638" cy="2781115"/>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https://www.muis.ee/digitaalhoidla/api/meedia/pisipilt?id=f9e2f2b6-0caa-4b21-86ec-8c73430ac4e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8818" y="3877805"/>
            <a:ext cx="2226626" cy="2800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071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2927" y="5790989"/>
            <a:ext cx="5734634" cy="910753"/>
          </a:xfrm>
        </p:spPr>
        <p:txBody>
          <a:bodyPr>
            <a:normAutofit fontScale="90000"/>
          </a:bodyPr>
          <a:lstStyle/>
          <a:p>
            <a:pPr algn="r"/>
            <a:r>
              <a:rPr lang="et-EE" sz="2200" dirty="0" smtClean="0">
                <a:latin typeface="Arial" panose="020B0604020202020204" pitchFamily="34" charset="0"/>
                <a:cs typeface="Arial" panose="020B0604020202020204" pitchFamily="34" charset="0"/>
              </a:rPr>
              <a:t>Kristjan Raud, </a:t>
            </a:r>
            <a:r>
              <a:rPr lang="et-EE" sz="2200" dirty="0" smtClean="0">
                <a:latin typeface="Arial" panose="020B0604020202020204" pitchFamily="34" charset="0"/>
                <a:cs typeface="Arial" panose="020B0604020202020204" pitchFamily="34" charset="0"/>
              </a:rPr>
              <a:t>Artist in a Village (1899)</a:t>
            </a:r>
            <a:br>
              <a:rPr lang="et-EE" sz="2200" dirty="0" smtClean="0">
                <a:latin typeface="Arial" panose="020B0604020202020204" pitchFamily="34" charset="0"/>
                <a:cs typeface="Arial" panose="020B0604020202020204" pitchFamily="34" charset="0"/>
              </a:rPr>
            </a:br>
            <a:r>
              <a:rPr lang="et-EE" sz="2200" dirty="0" smtClean="0">
                <a:latin typeface="Arial" panose="020B0604020202020204" pitchFamily="34" charset="0"/>
                <a:cs typeface="Arial" panose="020B0604020202020204" pitchFamily="34" charset="0"/>
              </a:rPr>
              <a:t>works by </a:t>
            </a:r>
            <a:r>
              <a:rPr lang="et-EE" sz="2200" dirty="0" smtClean="0">
                <a:latin typeface="Arial" panose="020B0604020202020204" pitchFamily="34" charset="0"/>
                <a:cs typeface="Arial" panose="020B0604020202020204" pitchFamily="34" charset="0"/>
              </a:rPr>
              <a:t>Paul Raud, 1890s</a:t>
            </a:r>
            <a:br>
              <a:rPr lang="et-EE" sz="2200" dirty="0" smtClean="0">
                <a:latin typeface="Arial" panose="020B0604020202020204" pitchFamily="34" charset="0"/>
                <a:cs typeface="Arial" panose="020B0604020202020204" pitchFamily="34" charset="0"/>
              </a:rPr>
            </a:br>
            <a:r>
              <a:rPr lang="et-EE" sz="2200" dirty="0" smtClean="0">
                <a:latin typeface="Arial" panose="020B0604020202020204" pitchFamily="34" charset="0"/>
                <a:cs typeface="Arial" panose="020B0604020202020204" pitchFamily="34" charset="0"/>
              </a:rPr>
              <a:t>enthographic photos by Estonians, 1980s–1910s</a:t>
            </a:r>
            <a:endParaRPr lang="et-EE" sz="2200" dirty="0">
              <a:latin typeface="Arial" panose="020B0604020202020204" pitchFamily="34" charset="0"/>
              <a:cs typeface="Arial" panose="020B0604020202020204" pitchFamily="34" charset="0"/>
            </a:endParaRPr>
          </a:p>
        </p:txBody>
      </p:sp>
      <p:pic>
        <p:nvPicPr>
          <p:cNvPr id="1026" name="Picture 2" descr="https://www.muis.ee/digitaalhoidla/api/meedia/pisipilt?id=d9ff65a4-2b97-4f90-b663-b81aff4dda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97" y="160230"/>
            <a:ext cx="4017018" cy="3022807"/>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7488819" y="-532435"/>
            <a:ext cx="6481823" cy="388523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schemeClr val="accent2"/>
              </a:solidFill>
            </a:endParaRPr>
          </a:p>
        </p:txBody>
      </p:sp>
      <p:sp>
        <p:nvSpPr>
          <p:cNvPr id="7" name="TextBox 6"/>
          <p:cNvSpPr txBox="1"/>
          <p:nvPr/>
        </p:nvSpPr>
        <p:spPr>
          <a:xfrm flipH="1">
            <a:off x="8890368" y="54100"/>
            <a:ext cx="3220609" cy="3046988"/>
          </a:xfrm>
          <a:prstGeom prst="rect">
            <a:avLst/>
          </a:prstGeom>
          <a:noFill/>
        </p:spPr>
        <p:txBody>
          <a:bodyPr wrap="square" rtlCol="0">
            <a:spAutoFit/>
          </a:bodyPr>
          <a:lstStyle/>
          <a:p>
            <a:pPr algn="r"/>
            <a:r>
              <a:rPr lang="et-EE" sz="2400" dirty="0">
                <a:latin typeface="Arial" panose="020B0604020202020204" pitchFamily="34" charset="0"/>
                <a:cs typeface="Arial" panose="020B0604020202020204" pitchFamily="34" charset="0"/>
              </a:rPr>
              <a:t>c</a:t>
            </a:r>
            <a:r>
              <a:rPr lang="et-EE" sz="2400" dirty="0" smtClean="0">
                <a:latin typeface="Arial" panose="020B0604020202020204" pitchFamily="34" charset="0"/>
                <a:cs typeface="Arial" panose="020B0604020202020204" pitchFamily="34" charset="0"/>
              </a:rPr>
              <a:t>oloniality and h</a:t>
            </a:r>
            <a:r>
              <a:rPr lang="et-EE" sz="2400" dirty="0" smtClean="0">
                <a:latin typeface="Arial" panose="020B0604020202020204" pitchFamily="34" charset="0"/>
                <a:cs typeface="Arial" panose="020B0604020202020204" pitchFamily="34" charset="0"/>
              </a:rPr>
              <a:t>ybrid ethnographic identity</a:t>
            </a:r>
            <a:endParaRPr lang="et-EE" sz="2400" dirty="0" smtClean="0">
              <a:latin typeface="Arial" panose="020B0604020202020204" pitchFamily="34" charset="0"/>
              <a:cs typeface="Arial" panose="020B0604020202020204" pitchFamily="34" charset="0"/>
            </a:endParaRPr>
          </a:p>
          <a:p>
            <a:pPr algn="r"/>
            <a:r>
              <a:rPr lang="et-EE" sz="2400" dirty="0" smtClean="0">
                <a:latin typeface="Arial" panose="020B0604020202020204" pitchFamily="34" charset="0"/>
                <a:cs typeface="Arial" panose="020B0604020202020204" pitchFamily="34" charset="0"/>
              </a:rPr>
              <a:t>– </a:t>
            </a:r>
            <a:r>
              <a:rPr lang="et-EE" sz="2400" dirty="0" smtClean="0">
                <a:latin typeface="Arial" panose="020B0604020202020204" pitchFamily="34" charset="0"/>
                <a:cs typeface="Arial" panose="020B0604020202020204" pitchFamily="34" charset="0"/>
              </a:rPr>
              <a:t>o</a:t>
            </a:r>
            <a:r>
              <a:rPr lang="et-EE" sz="2400" dirty="0" smtClean="0">
                <a:latin typeface="Arial" panose="020B0604020202020204" pitchFamily="34" charset="0"/>
                <a:cs typeface="Arial" panose="020B0604020202020204" pitchFamily="34" charset="0"/>
              </a:rPr>
              <a:t>pposition to the coloniser’s culture and adaptation of colonial images, symbols and stereotypes  </a:t>
            </a:r>
          </a:p>
        </p:txBody>
      </p:sp>
      <p:pic>
        <p:nvPicPr>
          <p:cNvPr id="1028" name="Picture 4" descr="https://www.muis.ee/digitaalhoidla/api/meedia/pisipilt?id=339e1c71-2da7-41f1-b1e3-42504d10ef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97" y="3307361"/>
            <a:ext cx="4017018" cy="33943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muis.ee/digitaalhoidla/api/meedia/pisipilt?id=8eeede71-ccf6-4ed7-9387-b6a9d292b52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9379" y="2997774"/>
            <a:ext cx="2393298" cy="33489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ra.ee/fotis/index.php/et/file/image?id=153185"/>
          <p:cNvPicPr>
            <a:picLocks noChangeAspect="1" noChangeArrowheads="1"/>
          </p:cNvPicPr>
          <p:nvPr/>
        </p:nvPicPr>
        <p:blipFill rotWithShape="1">
          <a:blip r:embed="rId5">
            <a:extLst>
              <a:ext uri="{28A0092B-C50C-407E-A947-70E740481C1C}">
                <a14:useLocalDpi xmlns:a14="http://schemas.microsoft.com/office/drawing/2010/main" val="0"/>
              </a:ext>
            </a:extLst>
          </a:blip>
          <a:srcRect l="2416" t="6441" r="3299" b="6881"/>
          <a:stretch/>
        </p:blipFill>
        <p:spPr bwMode="auto">
          <a:xfrm>
            <a:off x="4382398" y="194138"/>
            <a:ext cx="4228432" cy="27113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www.muis.ee/digitaalhoidla/api/meedia/pisipilt?id=ce4594f9-000c-49ea-817f-eb16fa17d8c6"/>
          <p:cNvPicPr>
            <a:picLocks noChangeAspect="1" noChangeArrowheads="1"/>
          </p:cNvPicPr>
          <p:nvPr/>
        </p:nvPicPr>
        <p:blipFill rotWithShape="1">
          <a:blip r:embed="rId6">
            <a:extLst>
              <a:ext uri="{28A0092B-C50C-407E-A947-70E740481C1C}">
                <a14:useLocalDpi xmlns:a14="http://schemas.microsoft.com/office/drawing/2010/main" val="0"/>
              </a:ext>
            </a:extLst>
          </a:blip>
          <a:srcRect l="5825" t="-173" r="9586" b="173"/>
          <a:stretch/>
        </p:blipFill>
        <p:spPr bwMode="auto">
          <a:xfrm>
            <a:off x="6795613" y="2956323"/>
            <a:ext cx="3503743" cy="274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1827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3627" y="490085"/>
            <a:ext cx="3056363" cy="1601847"/>
          </a:xfrm>
        </p:spPr>
        <p:txBody>
          <a:bodyPr>
            <a:normAutofit fontScale="90000"/>
          </a:bodyPr>
          <a:lstStyle/>
          <a:p>
            <a:pPr algn="r"/>
            <a:r>
              <a:rPr lang="et-EE" sz="3600" dirty="0">
                <a:latin typeface="Arial" panose="020B0604020202020204" pitchFamily="34" charset="0"/>
                <a:cs typeface="Arial" panose="020B0604020202020204" pitchFamily="34" charset="0"/>
              </a:rPr>
              <a:t>n</a:t>
            </a:r>
            <a:r>
              <a:rPr lang="et-EE" sz="3600" dirty="0" smtClean="0">
                <a:latin typeface="Arial" panose="020B0604020202020204" pitchFamily="34" charset="0"/>
                <a:cs typeface="Arial" panose="020B0604020202020204" pitchFamily="34" charset="0"/>
              </a:rPr>
              <a:t>ation building, decolonisation and colonial heritage</a:t>
            </a:r>
            <a:endParaRPr lang="et-EE" sz="3600" dirty="0">
              <a:latin typeface="Arial" panose="020B0604020202020204" pitchFamily="34" charset="0"/>
              <a:cs typeface="Arial" panose="020B0604020202020204" pitchFamily="34" charset="0"/>
            </a:endParaRPr>
          </a:p>
        </p:txBody>
      </p:sp>
      <p:pic>
        <p:nvPicPr>
          <p:cNvPr id="13314" name="Picture 2" descr="https://lh4.googleusercontent.com/sPE70sImZwsWW4YWrtDOra2SJTSYCtexTsSNgCrrO33XHnaqbsFv6QjkC_qtIwXla-5QOkpH4MwqTfBfKRk29fzgcDnXD4ajsA7aMu5TM3yf6zO0A9njXFm7FKzOOA=s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9862" y="3565226"/>
            <a:ext cx="2536424" cy="315940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lh6.googleusercontent.com/IAk1XOID6naVwygYEywPhKwvS-4ecu_XXjJ2dPRsz_QxPctKRIKAvfhwQXILK8vGgYMJEkeNECzXphgyPZed8qsfWYSZtzsD4dCrFj-md4b22dtr98blBQDRAMipNg=s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406" y="3611880"/>
            <a:ext cx="2293895" cy="3066099"/>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A close up of a girl&#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8375" y="165994"/>
            <a:ext cx="2641599" cy="3281144"/>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A person looking at the camera&#10;&#10;Description automatically generat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406" y="165994"/>
            <a:ext cx="2293895" cy="3281144"/>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A statue of a person&#10;&#10;Description automatically generat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5048" y="165994"/>
            <a:ext cx="2619398" cy="32811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estonianworld.com/wp-content/uploads/2015/07/laikmaa_01_21_04_-Haapsalu-ateljees_%C3%B5dede-Anni-ja-Maig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5048" y="3544333"/>
            <a:ext cx="4001847" cy="24703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602847" y="6111858"/>
            <a:ext cx="6461561" cy="646331"/>
          </a:xfrm>
          <a:prstGeom prst="rect">
            <a:avLst/>
          </a:prstGeom>
        </p:spPr>
        <p:txBody>
          <a:bodyPr wrap="square">
            <a:spAutoFit/>
          </a:bodyPr>
          <a:lstStyle/>
          <a:p>
            <a:r>
              <a:rPr lang="et-EE" dirty="0" smtClean="0">
                <a:latin typeface="Arial" panose="020B0604020202020204" pitchFamily="34" charset="0"/>
                <a:cs typeface="Arial" panose="020B0604020202020204" pitchFamily="34" charset="0"/>
              </a:rPr>
              <a:t>Ants Laikmaa’s images of North-Africans and Estonians, 1900s–1910s </a:t>
            </a:r>
            <a:endParaRPr lang="et-EE" dirty="0"/>
          </a:p>
        </p:txBody>
      </p:sp>
      <p:sp>
        <p:nvSpPr>
          <p:cNvPr id="11" name="Oval 10"/>
          <p:cNvSpPr/>
          <p:nvPr/>
        </p:nvSpPr>
        <p:spPr>
          <a:xfrm>
            <a:off x="8530542" y="-439838"/>
            <a:ext cx="4676172" cy="321776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3113126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000" y="3859393"/>
            <a:ext cx="2745807" cy="1862020"/>
          </a:xfrm>
        </p:spPr>
        <p:txBody>
          <a:bodyPr>
            <a:noAutofit/>
          </a:bodyPr>
          <a:lstStyle/>
          <a:p>
            <a:r>
              <a:rPr lang="et-EE" sz="2400" b="1" dirty="0" smtClean="0">
                <a:latin typeface="Arial" panose="020B0604020202020204" pitchFamily="34" charset="0"/>
                <a:cs typeface="Arial" panose="020B0604020202020204" pitchFamily="34" charset="0"/>
              </a:rPr>
              <a:t>Rendering </a:t>
            </a:r>
            <a:r>
              <a:rPr lang="et-EE" sz="2400" b="1" dirty="0" smtClean="0">
                <a:latin typeface="Arial" panose="020B0604020202020204" pitchFamily="34" charset="0"/>
                <a:cs typeface="Arial" panose="020B0604020202020204" pitchFamily="34" charset="0"/>
              </a:rPr>
              <a:t>Race, </a:t>
            </a:r>
            <a:r>
              <a:rPr lang="et-EE" sz="2400" b="1" dirty="0" smtClean="0">
                <a:latin typeface="Arial" panose="020B0604020202020204" pitchFamily="34" charset="0"/>
                <a:cs typeface="Arial" panose="020B0604020202020204" pitchFamily="34" charset="0"/>
              </a:rPr>
              <a:t>project space exhibition curator Bart </a:t>
            </a:r>
            <a:r>
              <a:rPr lang="et-EE" sz="2400" b="1" dirty="0" smtClean="0">
                <a:latin typeface="Arial" panose="020B0604020202020204" pitchFamily="34" charset="0"/>
                <a:cs typeface="Arial" panose="020B0604020202020204" pitchFamily="34" charset="0"/>
              </a:rPr>
              <a:t>Pushaw </a:t>
            </a:r>
            <a:r>
              <a:rPr lang="et-EE" sz="2400" b="1" dirty="0" smtClean="0">
                <a:latin typeface="Arial" panose="020B0604020202020204" pitchFamily="34" charset="0"/>
                <a:cs typeface="Arial" panose="020B0604020202020204" pitchFamily="34" charset="0"/>
              </a:rPr>
              <a:t>(2021)</a:t>
            </a:r>
            <a:endParaRPr lang="et-EE" sz="24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srcRect l="14982" t="11266" r="23519" b="13783"/>
          <a:stretch/>
        </p:blipFill>
        <p:spPr>
          <a:xfrm>
            <a:off x="5174406" y="169529"/>
            <a:ext cx="5555712" cy="3808731"/>
          </a:xfrm>
          <a:prstGeom prst="rect">
            <a:avLst/>
          </a:prstGeom>
        </p:spPr>
      </p:pic>
      <p:pic>
        <p:nvPicPr>
          <p:cNvPr id="5" name="Picture 4"/>
          <p:cNvPicPr>
            <a:picLocks noChangeAspect="1"/>
          </p:cNvPicPr>
          <p:nvPr/>
        </p:nvPicPr>
        <p:blipFill rotWithShape="1">
          <a:blip r:embed="rId3"/>
          <a:srcRect l="8990" t="13068" r="35790" b="5987"/>
          <a:stretch/>
        </p:blipFill>
        <p:spPr>
          <a:xfrm>
            <a:off x="7090877" y="151234"/>
            <a:ext cx="2934072" cy="2419322"/>
          </a:xfrm>
          <a:prstGeom prst="rect">
            <a:avLst/>
          </a:prstGeom>
        </p:spPr>
      </p:pic>
      <p:pic>
        <p:nvPicPr>
          <p:cNvPr id="6" name="Picture 5"/>
          <p:cNvPicPr>
            <a:picLocks noChangeAspect="1"/>
          </p:cNvPicPr>
          <p:nvPr/>
        </p:nvPicPr>
        <p:blipFill rotWithShape="1">
          <a:blip r:embed="rId4"/>
          <a:srcRect l="9122" t="32040" r="34638" b="11458"/>
          <a:stretch/>
        </p:blipFill>
        <p:spPr>
          <a:xfrm>
            <a:off x="8012802" y="3007477"/>
            <a:ext cx="3675478" cy="2077091"/>
          </a:xfrm>
          <a:prstGeom prst="rect">
            <a:avLst/>
          </a:prstGeom>
        </p:spPr>
      </p:pic>
      <p:pic>
        <p:nvPicPr>
          <p:cNvPr id="7" name="Picture 6"/>
          <p:cNvPicPr>
            <a:picLocks noChangeAspect="1"/>
          </p:cNvPicPr>
          <p:nvPr/>
        </p:nvPicPr>
        <p:blipFill rotWithShape="1">
          <a:blip r:embed="rId5"/>
          <a:srcRect l="13205" t="18945" r="38975" b="27721"/>
          <a:stretch/>
        </p:blipFill>
        <p:spPr>
          <a:xfrm>
            <a:off x="8979877" y="418461"/>
            <a:ext cx="2998763" cy="1881262"/>
          </a:xfrm>
          <a:prstGeom prst="rect">
            <a:avLst/>
          </a:prstGeom>
        </p:spPr>
      </p:pic>
      <p:pic>
        <p:nvPicPr>
          <p:cNvPr id="8" name="Picture 7"/>
          <p:cNvPicPr>
            <a:picLocks noChangeAspect="1"/>
          </p:cNvPicPr>
          <p:nvPr/>
        </p:nvPicPr>
        <p:blipFill rotWithShape="1">
          <a:blip r:embed="rId6"/>
          <a:srcRect l="28889" t="16269" r="37901" b="6255"/>
          <a:stretch/>
        </p:blipFill>
        <p:spPr>
          <a:xfrm>
            <a:off x="10184458" y="2458682"/>
            <a:ext cx="1776864" cy="2331721"/>
          </a:xfrm>
          <a:prstGeom prst="rect">
            <a:avLst/>
          </a:prstGeom>
        </p:spPr>
      </p:pic>
      <p:pic>
        <p:nvPicPr>
          <p:cNvPr id="5122" name="Picture 2" descr="https://s.err.ee/photo/crop/2021/02/17/925783h8ba3t2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46" y="262898"/>
            <a:ext cx="5045212" cy="33634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flipH="1">
            <a:off x="7625938" y="5369658"/>
            <a:ext cx="4335384" cy="1292662"/>
          </a:xfrm>
          <a:prstGeom prst="rect">
            <a:avLst/>
          </a:prstGeom>
          <a:noFill/>
        </p:spPr>
        <p:txBody>
          <a:bodyPr wrap="square" rtlCol="0">
            <a:spAutoFit/>
          </a:bodyPr>
          <a:lstStyle/>
          <a:p>
            <a:pPr algn="r"/>
            <a:r>
              <a:rPr lang="et-EE" sz="2600" dirty="0">
                <a:latin typeface="Arial" panose="020B0604020202020204" pitchFamily="34" charset="0"/>
                <a:cs typeface="Arial" panose="020B0604020202020204" pitchFamily="34" charset="0"/>
              </a:rPr>
              <a:t>d</a:t>
            </a:r>
            <a:r>
              <a:rPr lang="et-EE" sz="2600" dirty="0" smtClean="0">
                <a:latin typeface="Arial" panose="020B0604020202020204" pitchFamily="34" charset="0"/>
                <a:cs typeface="Arial" panose="020B0604020202020204" pitchFamily="34" charset="0"/>
              </a:rPr>
              <a:t>ecolonising the museum</a:t>
            </a:r>
          </a:p>
          <a:p>
            <a:pPr algn="r"/>
            <a:r>
              <a:rPr lang="et-EE" sz="2600" dirty="0">
                <a:latin typeface="Arial" panose="020B0604020202020204" pitchFamily="34" charset="0"/>
                <a:cs typeface="Arial" panose="020B0604020202020204" pitchFamily="34" charset="0"/>
              </a:rPr>
              <a:t>r</a:t>
            </a:r>
            <a:r>
              <a:rPr lang="et-EE" sz="2600" dirty="0" smtClean="0">
                <a:latin typeface="Arial" panose="020B0604020202020204" pitchFamily="34" charset="0"/>
                <a:cs typeface="Arial" panose="020B0604020202020204" pitchFamily="34" charset="0"/>
              </a:rPr>
              <a:t>econstructing links to colonial history and heritage </a:t>
            </a:r>
            <a:endParaRPr lang="et-EE" sz="2600" dirty="0">
              <a:latin typeface="Arial" panose="020B0604020202020204" pitchFamily="34" charset="0"/>
              <a:cs typeface="Arial" panose="020B0604020202020204" pitchFamily="34" charset="0"/>
            </a:endParaRPr>
          </a:p>
        </p:txBody>
      </p:sp>
      <p:sp>
        <p:nvSpPr>
          <p:cNvPr id="11" name="Oval 10"/>
          <p:cNvSpPr/>
          <p:nvPr/>
        </p:nvSpPr>
        <p:spPr>
          <a:xfrm>
            <a:off x="6192456" y="5075493"/>
            <a:ext cx="7037407" cy="25637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schemeClr val="accent2"/>
              </a:solidFill>
            </a:endParaRPr>
          </a:p>
        </p:txBody>
      </p:sp>
      <p:pic>
        <p:nvPicPr>
          <p:cNvPr id="12" name="Picture 4" descr="https://www.muis.ee/digitaalhoidla/api/meedia/pisipilt?id=36a0fced-6a0d-428b-bcf8-d97c80308e2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8112"/>
          <a:stretch/>
        </p:blipFill>
        <p:spPr bwMode="auto">
          <a:xfrm>
            <a:off x="3343984" y="2996457"/>
            <a:ext cx="2004610" cy="26760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7065" y="5954434"/>
            <a:ext cx="5181529" cy="707886"/>
          </a:xfrm>
          <a:prstGeom prst="rect">
            <a:avLst/>
          </a:prstGeom>
        </p:spPr>
        <p:txBody>
          <a:bodyPr wrap="square">
            <a:spAutoFit/>
          </a:bodyPr>
          <a:lstStyle/>
          <a:p>
            <a:r>
              <a:rPr lang="et-EE" sz="2000" dirty="0">
                <a:latin typeface="Arial" panose="020B0604020202020204" pitchFamily="34" charset="0"/>
                <a:cs typeface="Arial" panose="020B0604020202020204" pitchFamily="34" charset="0"/>
              </a:rPr>
              <a:t>Ants </a:t>
            </a:r>
            <a:r>
              <a:rPr lang="et-EE" sz="2000" dirty="0" smtClean="0">
                <a:latin typeface="Arial" panose="020B0604020202020204" pitchFamily="34" charset="0"/>
                <a:cs typeface="Arial" panose="020B0604020202020204" pitchFamily="34" charset="0"/>
              </a:rPr>
              <a:t>Laikmaa, Portrait of Samuel Peters (former title: Abessinian) (1903)</a:t>
            </a:r>
            <a:endParaRPr lang="et-EE" sz="2000" dirty="0"/>
          </a:p>
        </p:txBody>
      </p:sp>
    </p:spTree>
    <p:extLst>
      <p:ext uri="{BB962C8B-B14F-4D97-AF65-F5344CB8AC3E}">
        <p14:creationId xmlns:p14="http://schemas.microsoft.com/office/powerpoint/2010/main" val="18045754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3823</TotalTime>
  <Words>421</Words>
  <Application>Microsoft Office PowerPoint</Application>
  <PresentationFormat>Widescreen</PresentationFormat>
  <Paragraphs>46</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Thematic Discussion: How monuments [and images] construct and reconstruct what we remember?  Linda Kaljundi (Estonian Academy of Arts) – on behalf of the Landscapes of Identity exhibition team (Kumu Art Museum) </vt:lpstr>
      <vt:lpstr>Landscapes of Identity: Estonian Art 1700–1945 New permanent exhibition at Kumu Art Museum (2021)</vt:lpstr>
      <vt:lpstr>thinking and moving (canonical) artworks outside of the box connections between visual culture and other media of cultural memory  transnational and transcultural perspectives uncanonical authors and genres: women and amateur artists, scientific and educational images, design, etc. project spaces, interventions by contemporary artists </vt:lpstr>
      <vt:lpstr>Landscapes of Identity: Estonian art 1700–1945 </vt:lpstr>
      <vt:lpstr>Oskar Hoffmann, On the Road to the Market (1894–1899) Johann Köler, Homestead of the Artist (1868)</vt:lpstr>
      <vt:lpstr>transnational peasants  Italian and German, imperial and romantic gaze</vt:lpstr>
      <vt:lpstr>Kristjan Raud, Artist in a Village (1899) works by Paul Raud, 1890s enthographic photos by Estonians, 1980s–1910s</vt:lpstr>
      <vt:lpstr>nation building, decolonisation and colonial heritage</vt:lpstr>
      <vt:lpstr>Rendering Race, project space exhibition curator Bart Pushaw (2021)</vt:lpstr>
      <vt:lpstr>Baltic German and global Ruinenlust</vt:lpstr>
      <vt:lpstr>constructing and reconstructing sites of memory visual culture and remediation in other media of cultural memory  Friedrich Ludwig von Maydell, Fifty Images from the History of the German Baltic Provinces of the Russian Empire (1839, 1842) reconstruction designs for the St. Olaf Church in Tallinn Old Town </vt:lpstr>
      <vt:lpstr>orphanage in a former Baltic German manor estate (1921)</vt:lpstr>
      <vt:lpstr>domesticating Baltic-German heritage in the interwar-republic</vt:lpstr>
      <vt:lpstr>transnational national romanticism – reconstructing the precolonial golden age</vt:lpstr>
      <vt:lpstr>authoritarianism of the 1930s and the return of the ancient (militant) heritage</vt:lpstr>
      <vt:lpstr>art and science Denkmal and Naturdenkmal</vt:lpstr>
      <vt:lpstr>glacial erratic boulders – entangled and re-mediated monuments</vt:lpstr>
      <vt:lpstr>ethnology and authoritarianism</vt:lpstr>
      <vt:lpstr>heritage, trauma and terror</vt:lpstr>
    </vt:vector>
  </TitlesOfParts>
  <Company>TLU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Thematic Discussion: How monuments construct and reconstruct what we remember?</dc:title>
  <dc:creator>Linda</dc:creator>
  <cp:lastModifiedBy>Linda</cp:lastModifiedBy>
  <cp:revision>85</cp:revision>
  <dcterms:created xsi:type="dcterms:W3CDTF">2021-09-05T08:00:04Z</dcterms:created>
  <dcterms:modified xsi:type="dcterms:W3CDTF">2021-09-08T13:19:04Z</dcterms:modified>
</cp:coreProperties>
</file>