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99" r:id="rId4"/>
    <p:sldId id="301" r:id="rId5"/>
    <p:sldId id="302" r:id="rId6"/>
    <p:sldId id="300" r:id="rId7"/>
    <p:sldId id="303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71" autoAdjust="0"/>
    <p:restoredTop sz="85747" autoAdjust="0"/>
  </p:normalViewPr>
  <p:slideViewPr>
    <p:cSldViewPr showGuides="1">
      <p:cViewPr varScale="1">
        <p:scale>
          <a:sx n="115" d="100"/>
          <a:sy n="115" d="100"/>
        </p:scale>
        <p:origin x="1632" y="108"/>
      </p:cViewPr>
      <p:guideLst>
        <p:guide orient="horz" pos="2160"/>
        <p:guide pos="2835"/>
      </p:guideLst>
    </p:cSldViewPr>
  </p:slideViewPr>
  <p:outlineViewPr>
    <p:cViewPr>
      <p:scale>
        <a:sx n="33" d="100"/>
        <a:sy n="33" d="100"/>
      </p:scale>
      <p:origin x="0" y="1567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BD271F92-F101-47FE-B3F8-E3A58BD5403D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2" y="9428583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E164FC2D-B18B-498A-8360-749A612E739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213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40A31EAE-94E4-49D7-8FF0-36D972487FED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endParaRPr lang="en-GB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108" tIns="46054" rIns="92108" bIns="46054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2" y="9428583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1435D373-804E-4003-A41F-8164871887D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03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hhf.eu/#nav-home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hhf.eu/#nav-home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4D58-7C6B-4E6D-B310-FB8816553CC5}" type="datetime1">
              <a:rPr lang="en-GB" smtClean="0"/>
              <a:t>06/09/2021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00DE-B12E-4865-B437-41253F45524F}" type="slidenum">
              <a:rPr lang="en-GB" smtClean="0"/>
              <a:t>‹Nr.›</a:t>
            </a:fld>
            <a:endParaRPr lang="en-GB"/>
          </a:p>
        </p:txBody>
      </p:sp>
      <p:pic>
        <p:nvPicPr>
          <p:cNvPr id="7" name="Bilde 6" descr="brand">
            <a:hlinkClick r:id="rId2" tooltip="&quot;Home&quot;"/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558" y="203202"/>
            <a:ext cx="657860" cy="50101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1115616" y="222878"/>
            <a:ext cx="2262158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TASK FORCE ON ECONOMY AND STATISTICS.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035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2C72-DEF9-471E-AFD6-97EA3D76E680}" type="datetime1">
              <a:rPr lang="en-GB" smtClean="0"/>
              <a:t>06/09/2021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00DE-B12E-4865-B437-41253F45524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053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4263-90FD-4B7B-A99D-9FB08ACC9BB6}" type="datetime1">
              <a:rPr lang="en-GB" smtClean="0"/>
              <a:t>06/09/2021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00DE-B12E-4865-B437-41253F45524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419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Klikk</a:t>
            </a:r>
            <a:r>
              <a:rPr lang="nb-NO" dirty="0" smtClean="0"/>
              <a:t> for å redigere tittelstil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noProof="0" dirty="0" err="1" smtClean="0"/>
              <a:t>Klikk</a:t>
            </a:r>
            <a:r>
              <a:rPr lang="en-GB" noProof="0" dirty="0" smtClean="0"/>
              <a:t> for å </a:t>
            </a:r>
            <a:r>
              <a:rPr lang="en-GB" noProof="0" dirty="0" err="1" smtClean="0"/>
              <a:t>redigere</a:t>
            </a:r>
            <a:r>
              <a:rPr lang="en-GB" noProof="0" dirty="0" smtClean="0"/>
              <a:t> </a:t>
            </a:r>
            <a:r>
              <a:rPr lang="en-GB" noProof="0" dirty="0" err="1" smtClean="0"/>
              <a:t>tekststiler</a:t>
            </a:r>
            <a:r>
              <a:rPr lang="en-GB" noProof="0" dirty="0" smtClean="0"/>
              <a:t> </a:t>
            </a:r>
            <a:r>
              <a:rPr lang="en-GB" noProof="0" dirty="0" err="1" smtClean="0"/>
              <a:t>i</a:t>
            </a:r>
            <a:r>
              <a:rPr lang="en-GB" noProof="0" dirty="0" smtClean="0"/>
              <a:t> </a:t>
            </a:r>
            <a:r>
              <a:rPr lang="en-GB" noProof="0" dirty="0" err="1" smtClean="0"/>
              <a:t>malen</a:t>
            </a:r>
            <a:endParaRPr lang="en-GB" noProof="0" dirty="0" smtClean="0"/>
          </a:p>
          <a:p>
            <a:pPr lvl="1"/>
            <a:r>
              <a:rPr lang="en-GB" noProof="0" dirty="0" smtClean="0"/>
              <a:t>Andre </a:t>
            </a:r>
            <a:r>
              <a:rPr lang="en-GB" noProof="0" dirty="0" err="1" smtClean="0"/>
              <a:t>nivå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Tredje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nivå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Fjerde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nivå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Femte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nivå</a:t>
            </a:r>
            <a:endParaRPr lang="en-GB" noProof="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72AD-DDFB-4425-B188-F2048C7295FB}" type="datetime1">
              <a:rPr lang="en-GB" smtClean="0"/>
              <a:t>06/09/2021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00DE-B12E-4865-B437-41253F45524F}" type="slidenum">
              <a:rPr lang="en-GB" smtClean="0"/>
              <a:t>‹Nr.›</a:t>
            </a:fld>
            <a:endParaRPr lang="en-GB"/>
          </a:p>
        </p:txBody>
      </p:sp>
      <p:pic>
        <p:nvPicPr>
          <p:cNvPr id="7" name="Bilde 6" descr="brand">
            <a:hlinkClick r:id="rId2" tooltip="&quot;Home&quot;"/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558" y="203202"/>
            <a:ext cx="657860" cy="50101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1115616" y="222878"/>
            <a:ext cx="2262158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TASK FORCE ON ECONOMY AND STATISTICS.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97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645BC-BEC9-4F46-B53B-3AD6651E1F69}" type="datetime1">
              <a:rPr lang="en-GB" smtClean="0"/>
              <a:t>06/09/2021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00DE-B12E-4865-B437-41253F45524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476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DA027-D364-4F4F-AB17-77C09E4807ED}" type="datetime1">
              <a:rPr lang="en-GB" smtClean="0"/>
              <a:t>06/09/2021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00DE-B12E-4865-B437-41253F45524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52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3D3C-6D16-4FE4-970B-0E0432F7F194}" type="datetime1">
              <a:rPr lang="en-GB" smtClean="0"/>
              <a:t>06/09/2021</a:t>
            </a:fld>
            <a:endParaRPr lang="en-GB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00DE-B12E-4865-B437-41253F45524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939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9FCE-29D0-4525-BDF2-9EDAB278694E}" type="datetime1">
              <a:rPr lang="en-GB" smtClean="0"/>
              <a:t>06/09/2021</a:t>
            </a:fld>
            <a:endParaRPr lang="en-GB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00DE-B12E-4865-B437-41253F45524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427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A7DE-F965-4CC9-A4B6-F829B0838764}" type="datetime1">
              <a:rPr lang="en-GB" smtClean="0"/>
              <a:t>06/09/2021</a:t>
            </a:fld>
            <a:endParaRPr lang="en-GB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00DE-B12E-4865-B437-41253F45524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810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29A7-D295-4477-A3E4-C41773A7FBE0}" type="datetime1">
              <a:rPr lang="en-GB" smtClean="0"/>
              <a:t>06/09/2021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00DE-B12E-4865-B437-41253F45524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006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99A8-974D-45DA-95EC-60759144E4F7}" type="datetime1">
              <a:rPr lang="en-GB" smtClean="0"/>
              <a:t>06/09/2021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00DE-B12E-4865-B437-41253F45524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359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94FAA-A04A-455D-89BD-ACABDFCF1E43}" type="datetime1">
              <a:rPr lang="en-GB" smtClean="0"/>
              <a:t>06/09/2021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400DE-B12E-4865-B437-41253F45524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784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spon.eu/HERIWELL" TargetMode="External"/><Relationship Id="rId4" Type="http://schemas.openxmlformats.org/officeDocument/2006/relationships/image" Target="cid:40A64EA9-E397-4697-B6A2-44BA7E7A65EC@fritz.bo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en-US" altLang="en-US" dirty="0" smtClean="0"/>
              <a:t>Task Force on Economy and Statistics </a:t>
            </a:r>
            <a:endParaRPr lang="en-GB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Tallinn</a:t>
            </a:r>
            <a:r>
              <a:rPr lang="nb-NO" dirty="0" smtClean="0"/>
              <a:t>, 9</a:t>
            </a:r>
            <a:r>
              <a:rPr lang="nb-NO" baseline="30000" dirty="0" smtClean="0"/>
              <a:t>th</a:t>
            </a:r>
            <a:r>
              <a:rPr lang="nb-NO" dirty="0" smtClean="0"/>
              <a:t> September 2021</a:t>
            </a:r>
            <a:endParaRPr lang="en-GB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00DE-B12E-4865-B437-41253F45524F}" type="slidenum">
              <a:rPr lang="en-GB" smtClean="0"/>
              <a:pPr/>
              <a:t>1</a:t>
            </a:fld>
            <a:endParaRPr lang="en-GB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188739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80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44815" y="1052512"/>
            <a:ext cx="8229600" cy="1143000"/>
          </a:xfrm>
        </p:spPr>
        <p:txBody>
          <a:bodyPr>
            <a:normAutofit/>
          </a:bodyPr>
          <a:lstStyle/>
          <a:p>
            <a:r>
              <a:rPr lang="nb-NO" sz="3600" dirty="0"/>
              <a:t>Taskforce members </a:t>
            </a:r>
            <a:r>
              <a:rPr lang="nb-NO" sz="3600" dirty="0" smtClean="0"/>
              <a:t>and activities </a:t>
            </a:r>
            <a:endParaRPr lang="en-GB" sz="36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00DE-B12E-4865-B437-41253F45524F}" type="slidenum">
              <a:rPr lang="en-GB" smtClean="0"/>
              <a:t>2</a:t>
            </a:fld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4815" y="2195512"/>
            <a:ext cx="8229600" cy="4525963"/>
          </a:xfrm>
        </p:spPr>
        <p:txBody>
          <a:bodyPr>
            <a:normAutofit fontScale="55000" lnSpcReduction="20000"/>
          </a:bodyPr>
          <a:lstStyle/>
          <a:p>
            <a:endParaRPr lang="de-AT" b="1" dirty="0" smtClean="0"/>
          </a:p>
          <a:p>
            <a:r>
              <a:rPr lang="de-DE" b="1" dirty="0" smtClean="0"/>
              <a:t>13 EHHF </a:t>
            </a:r>
            <a:r>
              <a:rPr lang="de-DE" b="1" dirty="0" err="1" smtClean="0"/>
              <a:t>members</a:t>
            </a:r>
            <a:r>
              <a:rPr lang="de-DE" dirty="0" smtClean="0"/>
              <a:t>: Austria</a:t>
            </a:r>
            <a:r>
              <a:rPr lang="de-DE" dirty="0"/>
              <a:t>, </a:t>
            </a:r>
            <a:r>
              <a:rPr lang="de-DE" dirty="0" err="1"/>
              <a:t>Belgium-Flanders</a:t>
            </a:r>
            <a:r>
              <a:rPr lang="de-DE" dirty="0"/>
              <a:t>, </a:t>
            </a:r>
            <a:r>
              <a:rPr lang="de-DE" dirty="0" err="1"/>
              <a:t>Belgium-Brussels</a:t>
            </a:r>
            <a:r>
              <a:rPr lang="de-DE" dirty="0"/>
              <a:t>, </a:t>
            </a:r>
            <a:r>
              <a:rPr lang="de-DE" dirty="0" smtClean="0"/>
              <a:t>England, </a:t>
            </a:r>
            <a:r>
              <a:rPr lang="en-US" dirty="0" smtClean="0"/>
              <a:t>Finland</a:t>
            </a:r>
            <a:r>
              <a:rPr lang="en-US" dirty="0"/>
              <a:t>, Hungary, Italy, the Netherlands, </a:t>
            </a:r>
            <a:r>
              <a:rPr lang="en-US" dirty="0" smtClean="0"/>
              <a:t>Norway, </a:t>
            </a:r>
            <a:r>
              <a:rPr lang="it-IT" dirty="0" smtClean="0"/>
              <a:t>Romania</a:t>
            </a:r>
            <a:r>
              <a:rPr lang="it-IT" dirty="0"/>
              <a:t>, </a:t>
            </a:r>
            <a:r>
              <a:rPr lang="it-IT" dirty="0" err="1"/>
              <a:t>Slovakia</a:t>
            </a:r>
            <a:r>
              <a:rPr lang="it-IT" dirty="0"/>
              <a:t>, Slovenia and </a:t>
            </a:r>
            <a:r>
              <a:rPr lang="it-IT" dirty="0" err="1" smtClean="0"/>
              <a:t>Sweden</a:t>
            </a:r>
            <a:endParaRPr lang="de-AT" b="1" dirty="0"/>
          </a:p>
          <a:p>
            <a:endParaRPr lang="de-AT" b="1" dirty="0" smtClean="0"/>
          </a:p>
          <a:p>
            <a:r>
              <a:rPr lang="de-AT" b="1" dirty="0" smtClean="0"/>
              <a:t>2019 ESPON Study </a:t>
            </a:r>
            <a:r>
              <a:rPr lang="de-AT" dirty="0" smtClean="0"/>
              <a:t>„</a:t>
            </a:r>
            <a:r>
              <a:rPr lang="en-US" dirty="0" smtClean="0"/>
              <a:t>HERITAGE </a:t>
            </a:r>
            <a:r>
              <a:rPr lang="en-US" dirty="0"/>
              <a:t>- The Material Cultural Heritage as a Strategic Territorial Development Resource: Mapping Impacts Through a Set of Common European Socio-economic </a:t>
            </a:r>
            <a:r>
              <a:rPr lang="en-US" dirty="0" smtClean="0"/>
              <a:t>Indicators</a:t>
            </a:r>
            <a:r>
              <a:rPr lang="en-US" dirty="0"/>
              <a:t>” published </a:t>
            </a:r>
            <a:r>
              <a:rPr lang="en-US" dirty="0" smtClean="0"/>
              <a:t>(https</a:t>
            </a:r>
            <a:r>
              <a:rPr lang="en-US" dirty="0"/>
              <a:t>://</a:t>
            </a:r>
            <a:r>
              <a:rPr lang="en-US" dirty="0" smtClean="0"/>
              <a:t>www.espon.eu/cultural-heritage)</a:t>
            </a:r>
            <a:endParaRPr lang="de-AT" b="1" dirty="0" smtClean="0"/>
          </a:p>
          <a:p>
            <a:endParaRPr lang="de-AT" b="1" dirty="0" smtClean="0"/>
          </a:p>
          <a:p>
            <a:r>
              <a:rPr lang="de-AT" b="1" dirty="0" smtClean="0"/>
              <a:t>2020</a:t>
            </a:r>
            <a:r>
              <a:rPr lang="de-AT" dirty="0" smtClean="0"/>
              <a:t> </a:t>
            </a:r>
            <a:r>
              <a:rPr lang="de-AT" dirty="0" err="1" smtClean="0"/>
              <a:t>start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ESPON Study „</a:t>
            </a:r>
            <a:r>
              <a:rPr lang="en-US" dirty="0" smtClean="0"/>
              <a:t>HERIWELL</a:t>
            </a:r>
            <a:r>
              <a:rPr lang="en-US" dirty="0"/>
              <a:t>_ Cultural Heritage as </a:t>
            </a:r>
            <a:r>
              <a:rPr lang="en-US" dirty="0" smtClean="0"/>
              <a:t>a Source </a:t>
            </a:r>
            <a:r>
              <a:rPr lang="en-US" dirty="0"/>
              <a:t>of Societal Well-being </a:t>
            </a:r>
            <a:r>
              <a:rPr lang="en-US" dirty="0" smtClean="0"/>
              <a:t>in </a:t>
            </a:r>
            <a:r>
              <a:rPr lang="de-DE" dirty="0" smtClean="0"/>
              <a:t>European </a:t>
            </a:r>
            <a:r>
              <a:rPr lang="de-DE" dirty="0" err="1" smtClean="0"/>
              <a:t>Regions</a:t>
            </a:r>
            <a:r>
              <a:rPr lang="de-DE" dirty="0"/>
              <a:t>“ (https://</a:t>
            </a:r>
            <a:r>
              <a:rPr lang="de-DE" dirty="0" smtClean="0"/>
              <a:t>www.espon.eu/HERIWELL)</a:t>
            </a:r>
            <a:endParaRPr lang="de-AT" dirty="0" smtClean="0"/>
          </a:p>
          <a:p>
            <a:endParaRPr lang="de-AT" dirty="0"/>
          </a:p>
          <a:p>
            <a:r>
              <a:rPr lang="de-AT" b="1" dirty="0" smtClean="0"/>
              <a:t>2020 </a:t>
            </a:r>
            <a:r>
              <a:rPr lang="de-AT" dirty="0" err="1" smtClean="0"/>
              <a:t>several</a:t>
            </a:r>
            <a:r>
              <a:rPr lang="de-AT" dirty="0" smtClean="0"/>
              <a:t> email-</a:t>
            </a:r>
            <a:r>
              <a:rPr lang="de-AT" dirty="0" err="1" smtClean="0"/>
              <a:t>correspondences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newsletters</a:t>
            </a:r>
            <a:endParaRPr lang="de-AT" dirty="0" smtClean="0"/>
          </a:p>
          <a:p>
            <a:pPr marL="0" indent="0">
              <a:buNone/>
            </a:pPr>
            <a:endParaRPr lang="de-AT" dirty="0" smtClean="0"/>
          </a:p>
          <a:p>
            <a:r>
              <a:rPr lang="de-AT" b="1" dirty="0" smtClean="0"/>
              <a:t>2021 </a:t>
            </a:r>
            <a:r>
              <a:rPr lang="de-AT" dirty="0" smtClean="0"/>
              <a:t> </a:t>
            </a:r>
            <a:r>
              <a:rPr lang="de-AT" dirty="0" err="1" smtClean="0"/>
              <a:t>two</a:t>
            </a:r>
            <a:r>
              <a:rPr lang="de-AT" dirty="0" smtClean="0"/>
              <a:t> online </a:t>
            </a:r>
            <a:r>
              <a:rPr lang="de-AT" dirty="0" err="1" smtClean="0"/>
              <a:t>meetings</a:t>
            </a:r>
            <a:endParaRPr lang="de-AT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endParaRPr lang="de-AT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188739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91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44815" y="1052512"/>
            <a:ext cx="8229600" cy="1143000"/>
          </a:xfrm>
        </p:spPr>
        <p:txBody>
          <a:bodyPr>
            <a:normAutofit/>
          </a:bodyPr>
          <a:lstStyle/>
          <a:p>
            <a:r>
              <a:rPr lang="nb-NO" sz="3600" dirty="0" smtClean="0"/>
              <a:t>ESPON HERIWELL </a:t>
            </a:r>
            <a:endParaRPr lang="en-GB" sz="36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00DE-B12E-4865-B437-41253F45524F}" type="slidenum">
              <a:rPr lang="en-GB" smtClean="0"/>
              <a:t>3</a:t>
            </a:fld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4815" y="2195512"/>
            <a:ext cx="8229600" cy="4329831"/>
          </a:xfrm>
        </p:spPr>
        <p:txBody>
          <a:bodyPr>
            <a:normAutofit fontScale="47500" lnSpcReduction="20000"/>
          </a:bodyPr>
          <a:lstStyle/>
          <a:p>
            <a:endParaRPr lang="de-AT" b="1" dirty="0" smtClean="0"/>
          </a:p>
          <a:p>
            <a:r>
              <a:rPr lang="en-US" dirty="0"/>
              <a:t>850.000 € and started in April </a:t>
            </a:r>
            <a:r>
              <a:rPr lang="en-US" dirty="0" smtClean="0"/>
              <a:t>2020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Influence of tangible and intangible cultural heritage on societal well-being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quantitative pan-European analysis on available and comparable Eurostat data and big data. </a:t>
            </a:r>
          </a:p>
          <a:p>
            <a:endParaRPr lang="en-US" dirty="0" smtClean="0"/>
          </a:p>
          <a:p>
            <a:r>
              <a:rPr lang="en-US" dirty="0"/>
              <a:t>how the Covid19-Crises influences </a:t>
            </a:r>
            <a:r>
              <a:rPr lang="de-DE" dirty="0" smtClean="0"/>
              <a:t>Cultural </a:t>
            </a:r>
            <a:r>
              <a:rPr lang="de-DE" dirty="0" err="1"/>
              <a:t>H</a:t>
            </a:r>
            <a:r>
              <a:rPr lang="de-DE" dirty="0" err="1" smtClean="0"/>
              <a:t>eritage</a:t>
            </a:r>
            <a:endParaRPr lang="en-US" dirty="0"/>
          </a:p>
          <a:p>
            <a:pPr marL="0" indent="0">
              <a:buNone/>
            </a:pPr>
            <a:endParaRPr lang="de-DE" dirty="0"/>
          </a:p>
          <a:p>
            <a:r>
              <a:rPr lang="de-DE" dirty="0" smtClean="0"/>
              <a:t>https</a:t>
            </a:r>
            <a:r>
              <a:rPr lang="de-DE" dirty="0"/>
              <a:t>://www.espon.eu/HERIWELL </a:t>
            </a:r>
            <a:endParaRPr lang="de-DE" dirty="0" smtClean="0"/>
          </a:p>
          <a:p>
            <a:endParaRPr lang="de-AT" dirty="0"/>
          </a:p>
          <a:p>
            <a:r>
              <a:rPr lang="de-AT" dirty="0" err="1"/>
              <a:t>t</a:t>
            </a:r>
            <a:r>
              <a:rPr lang="de-AT" dirty="0" err="1" smtClean="0"/>
              <a:t>askforce</a:t>
            </a:r>
            <a:r>
              <a:rPr lang="de-AT" dirty="0" smtClean="0"/>
              <a:t> </a:t>
            </a:r>
            <a:r>
              <a:rPr lang="de-AT" dirty="0" err="1" smtClean="0"/>
              <a:t>asked</a:t>
            </a:r>
            <a:r>
              <a:rPr lang="de-AT" dirty="0" smtClean="0"/>
              <a:t> </a:t>
            </a:r>
            <a:r>
              <a:rPr lang="de-AT" dirty="0" err="1" smtClean="0"/>
              <a:t>by</a:t>
            </a:r>
            <a:r>
              <a:rPr lang="de-AT" dirty="0" smtClean="0"/>
              <a:t> ESPON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give</a:t>
            </a:r>
            <a:r>
              <a:rPr lang="de-AT" dirty="0" smtClean="0"/>
              <a:t> </a:t>
            </a:r>
            <a:r>
              <a:rPr lang="de-AT" dirty="0" err="1" smtClean="0"/>
              <a:t>advices</a:t>
            </a:r>
            <a:r>
              <a:rPr lang="de-AT" dirty="0" smtClean="0"/>
              <a:t> </a:t>
            </a:r>
            <a:endParaRPr lang="de-DE" dirty="0" smtClean="0"/>
          </a:p>
          <a:p>
            <a:endParaRPr lang="de-AT" b="1" dirty="0" smtClean="0"/>
          </a:p>
          <a:p>
            <a:endParaRPr lang="de-DE" b="1" dirty="0"/>
          </a:p>
          <a:p>
            <a:endParaRPr lang="de-AT" b="1" dirty="0" smtClean="0"/>
          </a:p>
          <a:p>
            <a:endParaRPr lang="de-AT" b="1" dirty="0" smtClean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endParaRPr lang="de-AT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188739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15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00DE-B12E-4865-B437-41253F45524F}" type="slidenum">
              <a:rPr lang="en-GB" smtClean="0"/>
              <a:t>4</a:t>
            </a:fld>
            <a:endParaRPr lang="en-GB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188739"/>
            <a:ext cx="1224136" cy="1224136"/>
          </a:xfrm>
          <a:prstGeom prst="rect">
            <a:avLst/>
          </a:prstGeom>
        </p:spPr>
      </p:pic>
      <p:pic>
        <p:nvPicPr>
          <p:cNvPr id="6" name="Immagine 3" descr="cid:40A64EA9-E397-4697-B6A2-44BA7E7A65EC@fritz.box"/>
          <p:cNvPicPr/>
          <p:nvPr/>
        </p:nvPicPr>
        <p:blipFill rotWithShape="1"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8" t="1992" r="3118" b="2166"/>
          <a:stretch>
            <a:fillRect/>
          </a:stretch>
        </p:blipFill>
        <p:spPr bwMode="auto">
          <a:xfrm>
            <a:off x="424327" y="1421325"/>
            <a:ext cx="8424936" cy="485757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17939" y="6358084"/>
            <a:ext cx="8075240" cy="176883"/>
          </a:xfrm>
        </p:spPr>
        <p:txBody>
          <a:bodyPr>
            <a:normAutofit fontScale="25000" lnSpcReduction="20000"/>
          </a:bodyPr>
          <a:lstStyle/>
          <a:p>
            <a:r>
              <a:rPr lang="de-AT" dirty="0" smtClean="0"/>
              <a:t>Source: </a:t>
            </a:r>
            <a:r>
              <a:rPr lang="de-DE" dirty="0">
                <a:hlinkClick r:id="rId5"/>
              </a:rPr>
              <a:t>https://</a:t>
            </a:r>
            <a:r>
              <a:rPr lang="de-DE" dirty="0" smtClean="0">
                <a:hlinkClick r:id="rId5"/>
              </a:rPr>
              <a:t>www.espon.eu/HERIWELL</a:t>
            </a:r>
            <a:r>
              <a:rPr lang="de-DE" dirty="0" smtClean="0"/>
              <a:t>: 2nd </a:t>
            </a:r>
            <a:r>
              <a:rPr lang="de-DE" dirty="0" err="1" smtClean="0"/>
              <a:t>interim</a:t>
            </a:r>
            <a:r>
              <a:rPr lang="de-DE" dirty="0" smtClean="0"/>
              <a:t> </a:t>
            </a:r>
            <a:r>
              <a:rPr lang="de-DE" dirty="0" err="1" smtClean="0"/>
              <a:t>report</a:t>
            </a:r>
            <a:r>
              <a:rPr lang="de-DE" dirty="0" smtClean="0"/>
              <a:t>  </a:t>
            </a:r>
            <a:endParaRPr lang="de-DE" dirty="0"/>
          </a:p>
          <a:p>
            <a:r>
              <a:rPr lang="de-AT" dirty="0" smtClean="0"/>
              <a:t> </a:t>
            </a:r>
            <a:endParaRPr lang="de-DE" dirty="0"/>
          </a:p>
        </p:txBody>
      </p:sp>
      <p:sp>
        <p:nvSpPr>
          <p:cNvPr id="9" name="Inhaltsplatzhalter 2"/>
          <p:cNvSpPr txBox="1">
            <a:spLocks/>
          </p:cNvSpPr>
          <p:nvPr/>
        </p:nvSpPr>
        <p:spPr>
          <a:xfrm>
            <a:off x="444815" y="2195512"/>
            <a:ext cx="8229600" cy="4329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AT" b="1" dirty="0" smtClean="0"/>
          </a:p>
          <a:p>
            <a:endParaRPr lang="de-DE" b="1" dirty="0" smtClean="0"/>
          </a:p>
          <a:p>
            <a:endParaRPr lang="de-AT" b="1" dirty="0" smtClean="0"/>
          </a:p>
          <a:p>
            <a:endParaRPr lang="de-AT" b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6034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30952" y="13794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sz="3600" dirty="0" smtClean="0"/>
              <a:t>Preliminary results for linkage betewwn heritage and indiviudal perception of well-being </a:t>
            </a:r>
            <a:endParaRPr lang="en-GB" sz="36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00DE-B12E-4865-B437-41253F45524F}" type="slidenum">
              <a:rPr lang="en-GB" smtClean="0"/>
              <a:t>5</a:t>
            </a:fld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4329831"/>
          </a:xfrm>
        </p:spPr>
        <p:txBody>
          <a:bodyPr>
            <a:normAutofit fontScale="55000" lnSpcReduction="20000"/>
          </a:bodyPr>
          <a:lstStyle/>
          <a:p>
            <a:endParaRPr lang="de-AT" b="1" dirty="0" smtClean="0"/>
          </a:p>
          <a:p>
            <a:r>
              <a:rPr lang="en-US" dirty="0" smtClean="0"/>
              <a:t>Asked over 8.000 people in 8 countries about impacts of COVID-19 on their Cultural Heritage behavior and use:  </a:t>
            </a:r>
          </a:p>
          <a:p>
            <a:endParaRPr lang="en-US" dirty="0"/>
          </a:p>
          <a:p>
            <a:r>
              <a:rPr lang="en-US" dirty="0" smtClean="0"/>
              <a:t>35 % sadness to the impossibility to participate in Cultural Heritage</a:t>
            </a:r>
          </a:p>
          <a:p>
            <a:endParaRPr lang="en-US" dirty="0" smtClean="0"/>
          </a:p>
          <a:p>
            <a:r>
              <a:rPr lang="en-US" dirty="0" smtClean="0"/>
              <a:t>Higher interest in Seeing Cultural Heritage in their own country/region: 20%</a:t>
            </a:r>
          </a:p>
          <a:p>
            <a:endParaRPr lang="en-US" dirty="0"/>
          </a:p>
          <a:p>
            <a:r>
              <a:rPr lang="en-US" dirty="0" smtClean="0"/>
              <a:t>Higher desire to engage more (volunteering, donations,…): 8 %</a:t>
            </a:r>
          </a:p>
          <a:p>
            <a:endParaRPr lang="en-US" dirty="0" smtClean="0"/>
          </a:p>
          <a:p>
            <a:endParaRPr lang="de-AT" b="1" dirty="0" smtClean="0"/>
          </a:p>
          <a:p>
            <a:endParaRPr lang="de-DE" b="1" dirty="0"/>
          </a:p>
          <a:p>
            <a:endParaRPr lang="de-AT" b="1" dirty="0" smtClean="0"/>
          </a:p>
          <a:p>
            <a:endParaRPr lang="de-AT" b="1" dirty="0" smtClean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endParaRPr lang="de-AT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188739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47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44815" y="1199269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/>
              <a:t>s</a:t>
            </a:r>
            <a:r>
              <a:rPr lang="en-GB" sz="3600" dirty="0" smtClean="0"/>
              <a:t>ome conclusions</a:t>
            </a:r>
            <a:endParaRPr lang="en-GB" sz="36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00DE-B12E-4865-B437-41253F45524F}" type="slidenum">
              <a:rPr lang="en-GB" smtClean="0"/>
              <a:t>6</a:t>
            </a:fld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4815" y="2423405"/>
            <a:ext cx="8229600" cy="4101938"/>
          </a:xfrm>
        </p:spPr>
        <p:txBody>
          <a:bodyPr>
            <a:normAutofit fontScale="32500" lnSpcReduction="20000"/>
          </a:bodyPr>
          <a:lstStyle/>
          <a:p>
            <a:endParaRPr lang="de-AT" b="1" dirty="0" smtClean="0"/>
          </a:p>
          <a:p>
            <a:r>
              <a:rPr lang="en-US" sz="4500" dirty="0" smtClean="0"/>
              <a:t>Lack of comparable data on European and national level for </a:t>
            </a:r>
            <a:r>
              <a:rPr lang="en-US" sz="4500" dirty="0"/>
              <a:t>q</a:t>
            </a:r>
            <a:r>
              <a:rPr lang="en-US" sz="4500" dirty="0" smtClean="0"/>
              <a:t>uantitative studies regarding the economic and societal impact of heritage on society and well-being</a:t>
            </a:r>
            <a:endParaRPr lang="en-US" sz="4500" b="1" dirty="0"/>
          </a:p>
          <a:p>
            <a:endParaRPr lang="en-US" sz="4500" dirty="0"/>
          </a:p>
          <a:p>
            <a:r>
              <a:rPr lang="en-US" sz="4500" dirty="0" smtClean="0"/>
              <a:t>Need of strategic partners and make more advertisement/stronger voice for collecting data on different levels (national, European)</a:t>
            </a:r>
            <a:endParaRPr lang="en-US" sz="4500" dirty="0"/>
          </a:p>
          <a:p>
            <a:endParaRPr lang="en-US" sz="4500" dirty="0" smtClean="0"/>
          </a:p>
          <a:p>
            <a:r>
              <a:rPr lang="en-US" sz="4500" dirty="0" smtClean="0"/>
              <a:t>Task force as a think-tang (lack of data and studies and questions)</a:t>
            </a:r>
          </a:p>
          <a:p>
            <a:endParaRPr lang="en-US" sz="4500" dirty="0" smtClean="0"/>
          </a:p>
          <a:p>
            <a:r>
              <a:rPr lang="en-US" sz="4500" dirty="0" smtClean="0"/>
              <a:t>Promoter of new studies on European level </a:t>
            </a:r>
            <a:endParaRPr lang="en-US" sz="4500" dirty="0"/>
          </a:p>
          <a:p>
            <a:endParaRPr lang="en-US" sz="4500" dirty="0" smtClean="0"/>
          </a:p>
          <a:p>
            <a:endParaRPr lang="en-US" sz="4500" dirty="0"/>
          </a:p>
          <a:p>
            <a:endParaRPr lang="en-US" dirty="0"/>
          </a:p>
          <a:p>
            <a:pPr marL="0" indent="0">
              <a:buNone/>
            </a:pPr>
            <a:endParaRPr lang="de-DE" dirty="0"/>
          </a:p>
          <a:p>
            <a:endParaRPr lang="de-AT" b="1" dirty="0" smtClean="0"/>
          </a:p>
          <a:p>
            <a:endParaRPr lang="de-DE" b="1" dirty="0"/>
          </a:p>
          <a:p>
            <a:endParaRPr lang="de-AT" b="1" dirty="0" smtClean="0"/>
          </a:p>
          <a:p>
            <a:endParaRPr lang="de-AT" b="1" dirty="0" smtClean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endParaRPr lang="de-AT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188739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45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400DE-B12E-4865-B437-41253F45524F}" type="slidenum">
              <a:rPr lang="en-GB" smtClean="0"/>
              <a:t>7</a:t>
            </a:fld>
            <a:endParaRPr lang="en-GB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188739"/>
            <a:ext cx="1224136" cy="1224136"/>
          </a:xfrm>
          <a:prstGeom prst="rect">
            <a:avLst/>
          </a:prstGeom>
        </p:spPr>
      </p:pic>
      <p:sp>
        <p:nvSpPr>
          <p:cNvPr id="6" name="Tittel 1"/>
          <p:cNvSpPr txBox="1">
            <a:spLocks/>
          </p:cNvSpPr>
          <p:nvPr/>
        </p:nvSpPr>
        <p:spPr>
          <a:xfrm>
            <a:off x="466145" y="2492896"/>
            <a:ext cx="8229600" cy="30243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4100" dirty="0" smtClean="0"/>
              <a:t>Thank you for your attention!</a:t>
            </a:r>
          </a:p>
          <a:p>
            <a:r>
              <a:rPr lang="nb-NO" sz="2900" i="1" dirty="0"/>
              <a:t>p</a:t>
            </a:r>
            <a:r>
              <a:rPr lang="nb-NO" sz="2900" i="1" dirty="0" smtClean="0"/>
              <a:t>aul.mahringer@bda.gv.at</a:t>
            </a:r>
          </a:p>
          <a:p>
            <a:r>
              <a:rPr lang="nb-NO" b="1" dirty="0" smtClean="0">
                <a:solidFill>
                  <a:srgbClr val="FF0000"/>
                </a:solidFill>
                <a:latin typeface="AR BERKLEY" panose="02000000000000000000" pitchFamily="2" charset="0"/>
              </a:rPr>
              <a:t>P</a:t>
            </a:r>
            <a:endParaRPr lang="en-GB" b="1" dirty="0">
              <a:solidFill>
                <a:srgbClr val="FF0000"/>
              </a:solidFill>
              <a:latin typeface="AR BERKLEY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76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325</Words>
  <Application>Microsoft Office PowerPoint</Application>
  <PresentationFormat>Bildschirmpräsentation (4:3)</PresentationFormat>
  <Paragraphs>82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 BERKLEY</vt:lpstr>
      <vt:lpstr>Arial</vt:lpstr>
      <vt:lpstr>Calibri</vt:lpstr>
      <vt:lpstr>Times New Roman</vt:lpstr>
      <vt:lpstr>Office-tema</vt:lpstr>
      <vt:lpstr> Task Force on Economy and Statistics </vt:lpstr>
      <vt:lpstr>Taskforce members and activities </vt:lpstr>
      <vt:lpstr>ESPON HERIWELL </vt:lpstr>
      <vt:lpstr>PowerPoint-Präsentation</vt:lpstr>
      <vt:lpstr>Preliminary results for linkage betewwn heritage and indiviudal perception of well-being </vt:lpstr>
      <vt:lpstr>some conclusions</vt:lpstr>
      <vt:lpstr>PowerPoint-Präsentation</vt:lpstr>
    </vt:vector>
  </TitlesOfParts>
  <Company>Riksantikvaren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TO THE EHHF 2016 TASK FORCE ON ECONOMY AD STATISTICS</dc:title>
  <dc:creator>Nypan, Terje</dc:creator>
  <cp:lastModifiedBy>Paul Mahringer</cp:lastModifiedBy>
  <cp:revision>108</cp:revision>
  <cp:lastPrinted>2018-09-05T07:11:33Z</cp:lastPrinted>
  <dcterms:created xsi:type="dcterms:W3CDTF">2016-04-28T06:56:12Z</dcterms:created>
  <dcterms:modified xsi:type="dcterms:W3CDTF">2021-09-06T13:24:48Z</dcterms:modified>
</cp:coreProperties>
</file>