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0" r:id="rId3"/>
    <p:sldMasterId id="2147483706" r:id="rId4"/>
  </p:sldMasterIdLst>
  <p:notesMasterIdLst>
    <p:notesMasterId r:id="rId14"/>
  </p:notesMasterIdLst>
  <p:sldIdLst>
    <p:sldId id="262" r:id="rId5"/>
    <p:sldId id="292" r:id="rId6"/>
    <p:sldId id="275" r:id="rId7"/>
    <p:sldId id="293" r:id="rId8"/>
    <p:sldId id="297" r:id="rId9"/>
    <p:sldId id="267" r:id="rId10"/>
    <p:sldId id="462" r:id="rId11"/>
    <p:sldId id="268" r:id="rId12"/>
    <p:sldId id="278" r:id="rId13"/>
  </p:sldIdLst>
  <p:sldSz cx="12192000" cy="6858000"/>
  <p:notesSz cx="6858000" cy="9144000"/>
  <p:defaultText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53" autoAdjust="0"/>
    <p:restoredTop sz="94660"/>
  </p:normalViewPr>
  <p:slideViewPr>
    <p:cSldViewPr snapToGrid="0">
      <p:cViewPr varScale="1">
        <p:scale>
          <a:sx n="69" d="100"/>
          <a:sy n="69" d="100"/>
        </p:scale>
        <p:origin x="408" y="44"/>
      </p:cViewPr>
      <p:guideLst/>
    </p:cSldViewPr>
  </p:slideViewPr>
  <p:notesTextViewPr>
    <p:cViewPr>
      <p:scale>
        <a:sx n="1" d="1"/>
        <a:sy n="1" d="1"/>
      </p:scale>
      <p:origin x="0" y="0"/>
    </p:cViewPr>
  </p:notesTextViewPr>
  <p:sorterViewPr>
    <p:cViewPr>
      <p:scale>
        <a:sx n="100" d="100"/>
        <a:sy n="100" d="100"/>
      </p:scale>
      <p:origin x="0" y="-10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capçaler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a-ES"/>
          </a:p>
        </p:txBody>
      </p:sp>
      <p:sp>
        <p:nvSpPr>
          <p:cNvPr id="3" name="Contenidor de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8C19B5-DDD4-4687-BB60-F0BF46F0A1E3}" type="datetimeFigureOut">
              <a:rPr lang="ca-ES" smtClean="0"/>
              <a:t>26/3/2024</a:t>
            </a:fld>
            <a:endParaRPr lang="ca-ES"/>
          </a:p>
        </p:txBody>
      </p:sp>
      <p:sp>
        <p:nvSpPr>
          <p:cNvPr id="4" name="Contenidor d'imatge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a-ES"/>
          </a:p>
        </p:txBody>
      </p:sp>
      <p:sp>
        <p:nvSpPr>
          <p:cNvPr id="5" name="Contenidor de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a-ES"/>
              <a:t>Feu clic per editar els estils del text del patró</a:t>
            </a:r>
          </a:p>
          <a:p>
            <a:pPr lvl="1"/>
            <a:r>
              <a:rPr lang="ca-ES"/>
              <a:t>Segon nivell</a:t>
            </a:r>
          </a:p>
          <a:p>
            <a:pPr lvl="2"/>
            <a:r>
              <a:rPr lang="ca-ES"/>
              <a:t>Tercer nivell</a:t>
            </a:r>
          </a:p>
          <a:p>
            <a:pPr lvl="3"/>
            <a:r>
              <a:rPr lang="ca-ES"/>
              <a:t>Quart nivell</a:t>
            </a:r>
          </a:p>
          <a:p>
            <a:pPr lvl="4"/>
            <a:r>
              <a:rPr lang="ca-ES"/>
              <a:t>Cinquè nivell</a:t>
            </a:r>
          </a:p>
        </p:txBody>
      </p:sp>
      <p:sp>
        <p:nvSpPr>
          <p:cNvPr id="6" name="Contenidor de peu de pà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a-ES"/>
          </a:p>
        </p:txBody>
      </p:sp>
      <p:sp>
        <p:nvSpPr>
          <p:cNvPr id="7" name="Conteni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5301B2-61FC-4840-ACC2-03E45ADE5792}" type="slidenum">
              <a:rPr lang="ca-ES" smtClean="0"/>
              <a:t>‹#›</a:t>
            </a:fld>
            <a:endParaRPr lang="ca-ES"/>
          </a:p>
        </p:txBody>
      </p:sp>
    </p:spTree>
    <p:extLst>
      <p:ext uri="{BB962C8B-B14F-4D97-AF65-F5344CB8AC3E}">
        <p14:creationId xmlns:p14="http://schemas.microsoft.com/office/powerpoint/2010/main" val="481348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0" name="Google Shape;56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193097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5" name="Google Shape;59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7" name="Google Shape;607;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g23dbeddbe13_8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IE" dirty="0"/>
              <a:t>This</a:t>
            </a:r>
            <a:r>
              <a:rPr lang="en-IE" baseline="0" dirty="0"/>
              <a:t> slide I altered to make the text shorter and clearer. Feel free to change! I am not sure if I understand the last one and have given a useful shorthand (change and innovation)</a:t>
            </a:r>
            <a:endParaRPr dirty="0"/>
          </a:p>
        </p:txBody>
      </p:sp>
      <p:sp>
        <p:nvSpPr>
          <p:cNvPr id="869" name="Google Shape;869;g23dbeddbe13_8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2221305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p1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3" name="Google Shape;943;p1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0"/>
        <p:cNvGrpSpPr/>
        <p:nvPr/>
      </p:nvGrpSpPr>
      <p:grpSpPr>
        <a:xfrm>
          <a:off x="0" y="0"/>
          <a:ext cx="0" cy="0"/>
          <a:chOff x="0" y="0"/>
          <a:chExt cx="0" cy="0"/>
        </a:xfrm>
      </p:grpSpPr>
      <p:sp>
        <p:nvSpPr>
          <p:cNvPr id="891" name="Google Shape;891;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892" name="Google Shape;892;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05180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ol">
    <p:spTree>
      <p:nvGrpSpPr>
        <p:cNvPr id="1" name=""/>
        <p:cNvGrpSpPr/>
        <p:nvPr/>
      </p:nvGrpSpPr>
      <p:grpSpPr>
        <a:xfrm>
          <a:off x="0" y="0"/>
          <a:ext cx="0" cy="0"/>
          <a:chOff x="0" y="0"/>
          <a:chExt cx="0" cy="0"/>
        </a:xfrm>
      </p:grpSpPr>
      <p:sp>
        <p:nvSpPr>
          <p:cNvPr id="2" name="Títol 1"/>
          <p:cNvSpPr>
            <a:spLocks noGrp="1"/>
          </p:cNvSpPr>
          <p:nvPr>
            <p:ph type="ctrTitle"/>
          </p:nvPr>
        </p:nvSpPr>
        <p:spPr>
          <a:xfrm>
            <a:off x="1524000" y="1122363"/>
            <a:ext cx="9144000" cy="2387600"/>
          </a:xfrm>
        </p:spPr>
        <p:txBody>
          <a:bodyPr anchor="b"/>
          <a:lstStyle>
            <a:lvl1pPr algn="ctr">
              <a:defRPr sz="6000"/>
            </a:lvl1pPr>
          </a:lstStyle>
          <a:p>
            <a:r>
              <a:rPr lang="ca-ES"/>
              <a:t>Feu clic aquí per editar l'estil</a:t>
            </a:r>
            <a:endParaRPr lang="es-ES_tradnl"/>
          </a:p>
        </p:txBody>
      </p:sp>
      <p:sp>
        <p:nvSpPr>
          <p:cNvPr id="3" name="Subtíto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a-ES"/>
              <a:t>Feu clic aquí per editar l'estil de subtítols del patró</a:t>
            </a:r>
            <a:endParaRPr lang="es-ES_tradnl"/>
          </a:p>
        </p:txBody>
      </p:sp>
      <p:sp>
        <p:nvSpPr>
          <p:cNvPr id="4" name="Contenidor de data 3"/>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5" name="Contenidor de peu de pàgina 4"/>
          <p:cNvSpPr>
            <a:spLocks noGrp="1"/>
          </p:cNvSpPr>
          <p:nvPr>
            <p:ph type="ftr" sz="quarter" idx="11"/>
          </p:nvPr>
        </p:nvSpPr>
        <p:spPr/>
        <p:txBody>
          <a:bodyPr/>
          <a:lstStyle/>
          <a:p>
            <a:endParaRPr lang="es-ES_tradnl"/>
          </a:p>
        </p:txBody>
      </p:sp>
      <p:sp>
        <p:nvSpPr>
          <p:cNvPr id="6" name="Contenidor de número de diapositiva 5"/>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192986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ol i text vertica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_tradnl"/>
          </a:p>
        </p:txBody>
      </p:sp>
      <p:sp>
        <p:nvSpPr>
          <p:cNvPr id="3" name="Contenidor de text vertical 2"/>
          <p:cNvSpPr>
            <a:spLocks noGrp="1"/>
          </p:cNvSpPr>
          <p:nvPr>
            <p:ph type="body" orient="vert" idx="1"/>
          </p:nvPr>
        </p:nvSpPr>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4" name="Contenidor de data 3"/>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5" name="Contenidor de peu de pàgina 4"/>
          <p:cNvSpPr>
            <a:spLocks noGrp="1"/>
          </p:cNvSpPr>
          <p:nvPr>
            <p:ph type="ftr" sz="quarter" idx="11"/>
          </p:nvPr>
        </p:nvSpPr>
        <p:spPr/>
        <p:txBody>
          <a:bodyPr/>
          <a:lstStyle/>
          <a:p>
            <a:endParaRPr lang="es-ES_tradnl"/>
          </a:p>
        </p:txBody>
      </p:sp>
      <p:sp>
        <p:nvSpPr>
          <p:cNvPr id="6" name="Contenidor de número de diapositiva 5"/>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6082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ol vertical i text">
    <p:spTree>
      <p:nvGrpSpPr>
        <p:cNvPr id="1" name=""/>
        <p:cNvGrpSpPr/>
        <p:nvPr/>
      </p:nvGrpSpPr>
      <p:grpSpPr>
        <a:xfrm>
          <a:off x="0" y="0"/>
          <a:ext cx="0" cy="0"/>
          <a:chOff x="0" y="0"/>
          <a:chExt cx="0" cy="0"/>
        </a:xfrm>
      </p:grpSpPr>
      <p:sp>
        <p:nvSpPr>
          <p:cNvPr id="2" name="Títol vertical 1"/>
          <p:cNvSpPr>
            <a:spLocks noGrp="1"/>
          </p:cNvSpPr>
          <p:nvPr>
            <p:ph type="title" orient="vert"/>
          </p:nvPr>
        </p:nvSpPr>
        <p:spPr>
          <a:xfrm>
            <a:off x="8724900" y="365125"/>
            <a:ext cx="2628900" cy="5811838"/>
          </a:xfrm>
        </p:spPr>
        <p:txBody>
          <a:bodyPr vert="eaVert"/>
          <a:lstStyle/>
          <a:p>
            <a:r>
              <a:rPr lang="ca-ES"/>
              <a:t>Feu clic aquí per editar l'estil</a:t>
            </a:r>
            <a:endParaRPr lang="es-ES_tradnl"/>
          </a:p>
        </p:txBody>
      </p:sp>
      <p:sp>
        <p:nvSpPr>
          <p:cNvPr id="3" name="Contenidor de text vertical 2"/>
          <p:cNvSpPr>
            <a:spLocks noGrp="1"/>
          </p:cNvSpPr>
          <p:nvPr>
            <p:ph type="body" orient="vert" idx="1"/>
          </p:nvPr>
        </p:nvSpPr>
        <p:spPr>
          <a:xfrm>
            <a:off x="838200" y="365125"/>
            <a:ext cx="7734300" cy="5811838"/>
          </a:xfrm>
        </p:spPr>
        <p:txBody>
          <a:bodyPr vert="eaVert"/>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4" name="Contenidor de data 3"/>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5" name="Contenidor de peu de pàgina 4"/>
          <p:cNvSpPr>
            <a:spLocks noGrp="1"/>
          </p:cNvSpPr>
          <p:nvPr>
            <p:ph type="ftr" sz="quarter" idx="11"/>
          </p:nvPr>
        </p:nvSpPr>
        <p:spPr/>
        <p:txBody>
          <a:bodyPr/>
          <a:lstStyle/>
          <a:p>
            <a:endParaRPr lang="es-ES_tradnl"/>
          </a:p>
        </p:txBody>
      </p:sp>
      <p:sp>
        <p:nvSpPr>
          <p:cNvPr id="6" name="Contenidor de número de diapositiva 5"/>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1294815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309563" y="329407"/>
            <a:ext cx="10515600" cy="9136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itillium We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309563" y="1432719"/>
            <a:ext cx="3735657" cy="47680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body" idx="2"/>
          </p:nvPr>
        </p:nvSpPr>
        <p:spPr>
          <a:xfrm>
            <a:off x="4228171" y="1432719"/>
            <a:ext cx="3735657" cy="47680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8"/>
          <p:cNvSpPr txBox="1">
            <a:spLocks noGrp="1"/>
          </p:cNvSpPr>
          <p:nvPr>
            <p:ph type="body" idx="3"/>
          </p:nvPr>
        </p:nvSpPr>
        <p:spPr>
          <a:xfrm>
            <a:off x="8178789" y="1432719"/>
            <a:ext cx="3735657" cy="47680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2">
            <a:alphaModFix/>
          </a:blip>
          <a:srcRect/>
          <a:stretch/>
        </p:blipFill>
        <p:spPr>
          <a:xfrm>
            <a:off x="216692" y="6492863"/>
            <a:ext cx="3715734" cy="228612"/>
          </a:xfrm>
          <a:prstGeom prst="rect">
            <a:avLst/>
          </a:prstGeom>
          <a:noFill/>
          <a:ln>
            <a:noFill/>
          </a:ln>
        </p:spPr>
      </p:pic>
    </p:spTree>
    <p:extLst>
      <p:ext uri="{BB962C8B-B14F-4D97-AF65-F5344CB8AC3E}">
        <p14:creationId xmlns:p14="http://schemas.microsoft.com/office/powerpoint/2010/main" val="16107723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type="title">
  <p:cSld name="1_Diapositiva de título">
    <p:spTree>
      <p:nvGrpSpPr>
        <p:cNvPr id="1" name="Shape 13"/>
        <p:cNvGrpSpPr/>
        <p:nvPr/>
      </p:nvGrpSpPr>
      <p:grpSpPr>
        <a:xfrm>
          <a:off x="0" y="0"/>
          <a:ext cx="0" cy="0"/>
          <a:chOff x="0" y="0"/>
          <a:chExt cx="0" cy="0"/>
        </a:xfrm>
      </p:grpSpPr>
      <p:sp>
        <p:nvSpPr>
          <p:cNvPr id="14" name="Google Shape;14;p12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SzPts val="4400"/>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2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SzPts val="2000"/>
              <a:buNone/>
              <a:defRPr sz="2400"/>
            </a:lvl1pPr>
            <a:lvl2pPr lvl="1" algn="ctr">
              <a:lnSpc>
                <a:spcPct val="90000"/>
              </a:lnSpc>
              <a:spcBef>
                <a:spcPts val="500"/>
              </a:spcBef>
              <a:spcAft>
                <a:spcPts val="0"/>
              </a:spcAft>
              <a:buSzPts val="1800"/>
              <a:buNone/>
              <a:defRPr sz="2000"/>
            </a:lvl2pPr>
            <a:lvl3pPr lvl="2" algn="ctr">
              <a:lnSpc>
                <a:spcPct val="90000"/>
              </a:lnSpc>
              <a:spcBef>
                <a:spcPts val="500"/>
              </a:spcBef>
              <a:spcAft>
                <a:spcPts val="0"/>
              </a:spcAft>
              <a:buSzPts val="1600"/>
              <a:buNone/>
              <a:defRPr sz="1800"/>
            </a:lvl3pPr>
            <a:lvl4pPr lvl="3" algn="ctr">
              <a:lnSpc>
                <a:spcPct val="90000"/>
              </a:lnSpc>
              <a:spcBef>
                <a:spcPts val="500"/>
              </a:spcBef>
              <a:spcAft>
                <a:spcPts val="0"/>
              </a:spcAft>
              <a:buSzPts val="1400"/>
              <a:buNone/>
              <a:defRPr sz="1600"/>
            </a:lvl4pPr>
            <a:lvl5pPr lvl="4" algn="ctr">
              <a:lnSpc>
                <a:spcPct val="90000"/>
              </a:lnSpc>
              <a:spcBef>
                <a:spcPts val="500"/>
              </a:spcBef>
              <a:spcAft>
                <a:spcPts val="0"/>
              </a:spcAft>
              <a:buSzPts val="1400"/>
              <a:buNone/>
              <a:defRPr sz="1600"/>
            </a:lvl5pPr>
            <a:lvl6pPr lvl="5" algn="ctr">
              <a:lnSpc>
                <a:spcPct val="90000"/>
              </a:lnSpc>
              <a:spcBef>
                <a:spcPts val="500"/>
              </a:spcBef>
              <a:spcAft>
                <a:spcPts val="0"/>
              </a:spcAft>
              <a:buSzPts val="1800"/>
              <a:buNone/>
              <a:defRPr sz="1600"/>
            </a:lvl6pPr>
            <a:lvl7pPr lvl="6" algn="ctr">
              <a:lnSpc>
                <a:spcPct val="90000"/>
              </a:lnSpc>
              <a:spcBef>
                <a:spcPts val="500"/>
              </a:spcBef>
              <a:spcAft>
                <a:spcPts val="0"/>
              </a:spcAft>
              <a:buSzPts val="1800"/>
              <a:buNone/>
              <a:defRPr sz="1600"/>
            </a:lvl7pPr>
            <a:lvl8pPr lvl="7" algn="ctr">
              <a:lnSpc>
                <a:spcPct val="90000"/>
              </a:lnSpc>
              <a:spcBef>
                <a:spcPts val="500"/>
              </a:spcBef>
              <a:spcAft>
                <a:spcPts val="0"/>
              </a:spcAft>
              <a:buSzPts val="1800"/>
              <a:buNone/>
              <a:defRPr sz="1600"/>
            </a:lvl8pPr>
            <a:lvl9pPr lvl="8" algn="ctr">
              <a:lnSpc>
                <a:spcPct val="90000"/>
              </a:lnSpc>
              <a:spcBef>
                <a:spcPts val="500"/>
              </a:spcBef>
              <a:spcAft>
                <a:spcPts val="0"/>
              </a:spcAft>
              <a:buSzPts val="1800"/>
              <a:buNone/>
              <a:defRPr sz="1600"/>
            </a:lvl9pPr>
          </a:lstStyle>
          <a:p>
            <a:endParaRPr/>
          </a:p>
        </p:txBody>
      </p:sp>
      <p:sp>
        <p:nvSpPr>
          <p:cNvPr id="16" name="Google Shape;16;p12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17" name="Google Shape;17;p124"/>
          <p:cNvSpPr txBox="1">
            <a:spLocks noGrp="1"/>
          </p:cNvSpPr>
          <p:nvPr>
            <p:ph type="ftr" idx="11"/>
          </p:nvPr>
        </p:nvSpPr>
        <p:spPr>
          <a:xfrm>
            <a:off x="216692" y="6492875"/>
            <a:ext cx="6348413"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30893203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ítulo y objetos">
  <p:cSld name="Título y objetos">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309563" y="329407"/>
            <a:ext cx="10515600" cy="91360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itillium We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8"/>
          <p:cNvSpPr txBox="1">
            <a:spLocks noGrp="1"/>
          </p:cNvSpPr>
          <p:nvPr>
            <p:ph type="body" idx="1"/>
          </p:nvPr>
        </p:nvSpPr>
        <p:spPr>
          <a:xfrm>
            <a:off x="309563" y="1432719"/>
            <a:ext cx="3735657" cy="47680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8"/>
          <p:cNvSpPr txBox="1">
            <a:spLocks noGrp="1"/>
          </p:cNvSpPr>
          <p:nvPr>
            <p:ph type="body" idx="2"/>
          </p:nvPr>
        </p:nvSpPr>
        <p:spPr>
          <a:xfrm>
            <a:off x="4228171" y="1432719"/>
            <a:ext cx="3735657" cy="47680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18"/>
          <p:cNvSpPr txBox="1">
            <a:spLocks noGrp="1"/>
          </p:cNvSpPr>
          <p:nvPr>
            <p:ph type="body" idx="3"/>
          </p:nvPr>
        </p:nvSpPr>
        <p:spPr>
          <a:xfrm>
            <a:off x="8178789" y="1432719"/>
            <a:ext cx="3735657" cy="4768056"/>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24" name="Google Shape;24;p18"/>
          <p:cNvPicPr preferRelativeResize="0"/>
          <p:nvPr/>
        </p:nvPicPr>
        <p:blipFill rotWithShape="1">
          <a:blip r:embed="rId2">
            <a:alphaModFix/>
          </a:blip>
          <a:srcRect/>
          <a:stretch/>
        </p:blipFill>
        <p:spPr>
          <a:xfrm>
            <a:off x="216692" y="6492863"/>
            <a:ext cx="3715734" cy="228612"/>
          </a:xfrm>
          <a:prstGeom prst="rect">
            <a:avLst/>
          </a:prstGeom>
          <a:noFill/>
          <a:ln>
            <a:noFill/>
          </a:ln>
        </p:spPr>
      </p:pic>
      <p:pic>
        <p:nvPicPr>
          <p:cNvPr id="7" name="Google Shape;601;p28"/>
          <p:cNvPicPr preferRelativeResize="0"/>
          <p:nvPr userDrawn="1"/>
        </p:nvPicPr>
        <p:blipFill rotWithShape="1">
          <a:blip r:embed="rId3">
            <a:alphaModFix/>
          </a:blip>
          <a:srcRect/>
          <a:stretch/>
        </p:blipFill>
        <p:spPr>
          <a:xfrm>
            <a:off x="10096741" y="6247275"/>
            <a:ext cx="1964788" cy="543924"/>
          </a:xfrm>
          <a:prstGeom prst="rect">
            <a:avLst/>
          </a:prstGeom>
          <a:noFill/>
          <a:ln>
            <a:noFill/>
          </a:ln>
        </p:spPr>
      </p:pic>
      <p:pic>
        <p:nvPicPr>
          <p:cNvPr id="8" name="Google Shape;602;p28"/>
          <p:cNvPicPr preferRelativeResize="0"/>
          <p:nvPr userDrawn="1"/>
        </p:nvPicPr>
        <p:blipFill rotWithShape="1">
          <a:blip r:embed="rId4">
            <a:alphaModFix/>
          </a:blip>
          <a:srcRect/>
          <a:stretch/>
        </p:blipFill>
        <p:spPr>
          <a:xfrm>
            <a:off x="9459094" y="6164144"/>
            <a:ext cx="626535" cy="625778"/>
          </a:xfrm>
          <a:prstGeom prst="rect">
            <a:avLst/>
          </a:prstGeom>
          <a:noFill/>
          <a:ln>
            <a:noFill/>
          </a:ln>
        </p:spPr>
      </p:pic>
    </p:spTree>
    <p:extLst>
      <p:ext uri="{BB962C8B-B14F-4D97-AF65-F5344CB8AC3E}">
        <p14:creationId xmlns:p14="http://schemas.microsoft.com/office/powerpoint/2010/main" val="3355187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30200" algn="l">
              <a:lnSpc>
                <a:spcPct val="90000"/>
              </a:lnSpc>
              <a:spcBef>
                <a:spcPts val="500"/>
              </a:spcBef>
              <a:spcAft>
                <a:spcPts val="0"/>
              </a:spcAft>
              <a:buSzPts val="1600"/>
              <a:buChar char="•"/>
              <a:defRPr/>
            </a:lvl3pPr>
            <a:lvl4pPr marL="1828800" lvl="3" indent="-317500" algn="l">
              <a:lnSpc>
                <a:spcPct val="90000"/>
              </a:lnSpc>
              <a:spcBef>
                <a:spcPts val="500"/>
              </a:spcBef>
              <a:spcAft>
                <a:spcPts val="0"/>
              </a:spcAft>
              <a:buSzPts val="14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28" name="Google Shape;28;p2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9" name="Google Shape;29;p20"/>
          <p:cNvSpPr txBox="1">
            <a:spLocks noGrp="1"/>
          </p:cNvSpPr>
          <p:nvPr>
            <p:ph type="ftr" idx="11"/>
          </p:nvPr>
        </p:nvSpPr>
        <p:spPr>
          <a:xfrm>
            <a:off x="216692" y="6492875"/>
            <a:ext cx="6348413"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7568577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Dos objetos" type="twoObj">
  <p:cSld name="Dos objetos">
    <p:spTree>
      <p:nvGrpSpPr>
        <p:cNvPr id="1" name="Shape 37"/>
        <p:cNvGrpSpPr/>
        <p:nvPr/>
      </p:nvGrpSpPr>
      <p:grpSpPr>
        <a:xfrm>
          <a:off x="0" y="0"/>
          <a:ext cx="0" cy="0"/>
          <a:chOff x="0" y="0"/>
          <a:chExt cx="0" cy="0"/>
        </a:xfrm>
      </p:grpSpPr>
      <p:sp>
        <p:nvSpPr>
          <p:cNvPr id="38" name="Google Shape;38;p1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2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30200" algn="l">
              <a:lnSpc>
                <a:spcPct val="90000"/>
              </a:lnSpc>
              <a:spcBef>
                <a:spcPts val="500"/>
              </a:spcBef>
              <a:spcAft>
                <a:spcPts val="0"/>
              </a:spcAft>
              <a:buSzPts val="1600"/>
              <a:buChar char="•"/>
              <a:defRPr/>
            </a:lvl3pPr>
            <a:lvl4pPr marL="1828800" lvl="3" indent="-317500" algn="l">
              <a:lnSpc>
                <a:spcPct val="90000"/>
              </a:lnSpc>
              <a:spcBef>
                <a:spcPts val="500"/>
              </a:spcBef>
              <a:spcAft>
                <a:spcPts val="0"/>
              </a:spcAft>
              <a:buSzPts val="14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0" name="Google Shape;40;p12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55600" algn="l">
              <a:lnSpc>
                <a:spcPct val="90000"/>
              </a:lnSpc>
              <a:spcBef>
                <a:spcPts val="1000"/>
              </a:spcBef>
              <a:spcAft>
                <a:spcPts val="0"/>
              </a:spcAft>
              <a:buSzPts val="2000"/>
              <a:buChar char="•"/>
              <a:defRPr/>
            </a:lvl1pPr>
            <a:lvl2pPr marL="914400" lvl="1" indent="-342900" algn="l">
              <a:lnSpc>
                <a:spcPct val="90000"/>
              </a:lnSpc>
              <a:spcBef>
                <a:spcPts val="500"/>
              </a:spcBef>
              <a:spcAft>
                <a:spcPts val="0"/>
              </a:spcAft>
              <a:buSzPts val="1800"/>
              <a:buChar char="•"/>
              <a:defRPr/>
            </a:lvl2pPr>
            <a:lvl3pPr marL="1371600" lvl="2" indent="-330200" algn="l">
              <a:lnSpc>
                <a:spcPct val="90000"/>
              </a:lnSpc>
              <a:spcBef>
                <a:spcPts val="500"/>
              </a:spcBef>
              <a:spcAft>
                <a:spcPts val="0"/>
              </a:spcAft>
              <a:buSzPts val="1600"/>
              <a:buChar char="•"/>
              <a:defRPr/>
            </a:lvl3pPr>
            <a:lvl4pPr marL="1828800" lvl="3" indent="-317500" algn="l">
              <a:lnSpc>
                <a:spcPct val="90000"/>
              </a:lnSpc>
              <a:spcBef>
                <a:spcPts val="500"/>
              </a:spcBef>
              <a:spcAft>
                <a:spcPts val="0"/>
              </a:spcAft>
              <a:buSzPts val="1400"/>
              <a:buChar char="•"/>
              <a:defRPr/>
            </a:lvl4pPr>
            <a:lvl5pPr marL="2286000" lvl="4" indent="-317500" algn="l">
              <a:lnSpc>
                <a:spcPct val="90000"/>
              </a:lnSpc>
              <a:spcBef>
                <a:spcPts val="500"/>
              </a:spcBef>
              <a:spcAft>
                <a:spcPts val="0"/>
              </a:spcAft>
              <a:buSzPts val="14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1" name="Google Shape;41;p127"/>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2" name="Google Shape;42;p127"/>
          <p:cNvSpPr txBox="1">
            <a:spLocks noGrp="1"/>
          </p:cNvSpPr>
          <p:nvPr>
            <p:ph type="ftr" idx="11"/>
          </p:nvPr>
        </p:nvSpPr>
        <p:spPr>
          <a:xfrm>
            <a:off x="216692" y="6492875"/>
            <a:ext cx="6348413" cy="2286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27"/>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90473605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4_Título y objetos">
  <p:cSld name="4_Título y objetos">
    <p:spTree>
      <p:nvGrpSpPr>
        <p:cNvPr id="1" name="Shape 107"/>
        <p:cNvGrpSpPr/>
        <p:nvPr/>
      </p:nvGrpSpPr>
      <p:grpSpPr>
        <a:xfrm>
          <a:off x="0" y="0"/>
          <a:ext cx="0" cy="0"/>
          <a:chOff x="0" y="0"/>
          <a:chExt cx="0" cy="0"/>
        </a:xfrm>
      </p:grpSpPr>
      <p:pic>
        <p:nvPicPr>
          <p:cNvPr id="108" name="Google Shape;108;p22" descr="Imagen que contiene persona, sostener, mujer, hombre&#10;&#10;Descripción generada automáticamente"/>
          <p:cNvPicPr preferRelativeResize="0"/>
          <p:nvPr/>
        </p:nvPicPr>
        <p:blipFill rotWithShape="1">
          <a:blip r:embed="rId2">
            <a:alphaModFix/>
          </a:blip>
          <a:srcRect b="27230"/>
          <a:stretch/>
        </p:blipFill>
        <p:spPr>
          <a:xfrm flipH="1">
            <a:off x="6510999" y="329406"/>
            <a:ext cx="5379117" cy="5871369"/>
          </a:xfrm>
          <a:prstGeom prst="rect">
            <a:avLst/>
          </a:prstGeom>
          <a:noFill/>
          <a:ln>
            <a:noFill/>
          </a:ln>
        </p:spPr>
      </p:pic>
      <p:sp>
        <p:nvSpPr>
          <p:cNvPr id="109" name="Google Shape;109;p22"/>
          <p:cNvSpPr txBox="1">
            <a:spLocks noGrp="1"/>
          </p:cNvSpPr>
          <p:nvPr>
            <p:ph type="title"/>
          </p:nvPr>
        </p:nvSpPr>
        <p:spPr>
          <a:xfrm>
            <a:off x="301884" y="329407"/>
            <a:ext cx="5931300" cy="91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itillium We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22"/>
          <p:cNvSpPr txBox="1">
            <a:spLocks noGrp="1"/>
          </p:cNvSpPr>
          <p:nvPr>
            <p:ph type="body" idx="1"/>
          </p:nvPr>
        </p:nvSpPr>
        <p:spPr>
          <a:xfrm>
            <a:off x="283104" y="1432719"/>
            <a:ext cx="28890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22"/>
          <p:cNvSpPr txBox="1">
            <a:spLocks noGrp="1"/>
          </p:cNvSpPr>
          <p:nvPr>
            <p:ph type="body" idx="2"/>
          </p:nvPr>
        </p:nvSpPr>
        <p:spPr>
          <a:xfrm>
            <a:off x="3331630" y="1432719"/>
            <a:ext cx="28890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12" name="Google Shape;112;p22"/>
          <p:cNvPicPr preferRelativeResize="0"/>
          <p:nvPr/>
        </p:nvPicPr>
        <p:blipFill rotWithShape="1">
          <a:blip r:embed="rId3">
            <a:alphaModFix/>
          </a:blip>
          <a:srcRect b="56163"/>
          <a:stretch/>
        </p:blipFill>
        <p:spPr>
          <a:xfrm>
            <a:off x="216692" y="6492863"/>
            <a:ext cx="3715735" cy="228612"/>
          </a:xfrm>
          <a:prstGeom prst="rect">
            <a:avLst/>
          </a:prstGeom>
          <a:noFill/>
          <a:ln>
            <a:noFill/>
          </a:ln>
        </p:spPr>
      </p:pic>
    </p:spTree>
    <p:extLst>
      <p:ext uri="{BB962C8B-B14F-4D97-AF65-F5344CB8AC3E}">
        <p14:creationId xmlns:p14="http://schemas.microsoft.com/office/powerpoint/2010/main" val="26659113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13"/>
        <p:cNvGrpSpPr/>
        <p:nvPr/>
      </p:nvGrpSpPr>
      <p:grpSpPr>
        <a:xfrm>
          <a:off x="0" y="0"/>
          <a:ext cx="0" cy="0"/>
          <a:chOff x="0" y="0"/>
          <a:chExt cx="0" cy="0"/>
        </a:xfrm>
      </p:grpSpPr>
      <p:sp>
        <p:nvSpPr>
          <p:cNvPr id="114" name="Google Shape;114;p2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5" name="Google Shape;115;p24"/>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6" name="Google Shape;116;p2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2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2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8154966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9"/>
        <p:cNvGrpSpPr/>
        <p:nvPr/>
      </p:nvGrpSpPr>
      <p:grpSpPr>
        <a:xfrm>
          <a:off x="0" y="0"/>
          <a:ext cx="0" cy="0"/>
          <a:chOff x="0" y="0"/>
          <a:chExt cx="0" cy="0"/>
        </a:xfrm>
      </p:grpSpPr>
      <p:sp>
        <p:nvSpPr>
          <p:cNvPr id="120" name="Google Shape;120;p25"/>
          <p:cNvSpPr txBox="1">
            <a:spLocks noGrp="1"/>
          </p:cNvSpPr>
          <p:nvPr>
            <p:ph type="ctrTitle"/>
          </p:nvPr>
        </p:nvSpPr>
        <p:spPr>
          <a:xfrm>
            <a:off x="914400" y="2130426"/>
            <a:ext cx="103632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25"/>
          <p:cNvSpPr txBox="1">
            <a:spLocks noGrp="1"/>
          </p:cNvSpPr>
          <p:nvPr>
            <p:ph type="subTitle" idx="1"/>
          </p:nvPr>
        </p:nvSpPr>
        <p:spPr>
          <a:xfrm>
            <a:off x="1828800" y="3886200"/>
            <a:ext cx="85344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22" name="Google Shape;122;p2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2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2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3416626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ol i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_tradnl"/>
          </a:p>
        </p:txBody>
      </p:sp>
      <p:sp>
        <p:nvSpPr>
          <p:cNvPr id="3" name="Contenidor de contingut 2"/>
          <p:cNvSpPr>
            <a:spLocks noGrp="1"/>
          </p:cNvSpPr>
          <p:nvPr>
            <p:ph idx="1"/>
          </p:nvPr>
        </p:nvSpPr>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4" name="Contenidor de data 3"/>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5" name="Contenidor de peu de pàgina 4"/>
          <p:cNvSpPr>
            <a:spLocks noGrp="1"/>
          </p:cNvSpPr>
          <p:nvPr>
            <p:ph type="ftr" sz="quarter" idx="11"/>
          </p:nvPr>
        </p:nvSpPr>
        <p:spPr/>
        <p:txBody>
          <a:bodyPr/>
          <a:lstStyle/>
          <a:p>
            <a:endParaRPr lang="es-ES_tradnl"/>
          </a:p>
        </p:txBody>
      </p:sp>
      <p:sp>
        <p:nvSpPr>
          <p:cNvPr id="6" name="Contenidor de número de diapositiva 5"/>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31334021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5"/>
        <p:cNvGrpSpPr/>
        <p:nvPr/>
      </p:nvGrpSpPr>
      <p:grpSpPr>
        <a:xfrm>
          <a:off x="0" y="0"/>
          <a:ext cx="0" cy="0"/>
          <a:chOff x="0" y="0"/>
          <a:chExt cx="0" cy="0"/>
        </a:xfrm>
      </p:grpSpPr>
      <p:sp>
        <p:nvSpPr>
          <p:cNvPr id="126" name="Google Shape;126;p57"/>
          <p:cNvSpPr txBox="1">
            <a:spLocks noGrp="1"/>
          </p:cNvSpPr>
          <p:nvPr>
            <p:ph type="title"/>
          </p:nvPr>
        </p:nvSpPr>
        <p:spPr>
          <a:xfrm>
            <a:off x="963084" y="4406901"/>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57"/>
          <p:cNvSpPr txBox="1">
            <a:spLocks noGrp="1"/>
          </p:cNvSpPr>
          <p:nvPr>
            <p:ph type="body" idx="1"/>
          </p:nvPr>
        </p:nvSpPr>
        <p:spPr>
          <a:xfrm>
            <a:off x="963084" y="2906713"/>
            <a:ext cx="103632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128" name="Google Shape;128;p5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57"/>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5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3322046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131"/>
        <p:cNvGrpSpPr/>
        <p:nvPr/>
      </p:nvGrpSpPr>
      <p:grpSpPr>
        <a:xfrm>
          <a:off x="0" y="0"/>
          <a:ext cx="0" cy="0"/>
          <a:chOff x="0" y="0"/>
          <a:chExt cx="0" cy="0"/>
        </a:xfrm>
      </p:grpSpPr>
      <p:sp>
        <p:nvSpPr>
          <p:cNvPr id="132" name="Google Shape;132;p58"/>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5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4" name="Google Shape;134;p5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135" name="Google Shape;135;p5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58"/>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5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5591487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138"/>
        <p:cNvGrpSpPr/>
        <p:nvPr/>
      </p:nvGrpSpPr>
      <p:grpSpPr>
        <a:xfrm>
          <a:off x="0" y="0"/>
          <a:ext cx="0" cy="0"/>
          <a:chOff x="0" y="0"/>
          <a:chExt cx="0" cy="0"/>
        </a:xfrm>
      </p:grpSpPr>
      <p:sp>
        <p:nvSpPr>
          <p:cNvPr id="139" name="Google Shape;139;p59"/>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59"/>
          <p:cNvSpPr txBox="1">
            <a:spLocks noGrp="1"/>
          </p:cNvSpPr>
          <p:nvPr>
            <p:ph type="body" idx="1"/>
          </p:nvPr>
        </p:nvSpPr>
        <p:spPr>
          <a:xfrm>
            <a:off x="609600" y="1535113"/>
            <a:ext cx="5386917"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1" name="Google Shape;141;p59"/>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2" name="Google Shape;142;p59"/>
          <p:cNvSpPr txBox="1">
            <a:spLocks noGrp="1"/>
          </p:cNvSpPr>
          <p:nvPr>
            <p:ph type="body" idx="3"/>
          </p:nvPr>
        </p:nvSpPr>
        <p:spPr>
          <a:xfrm>
            <a:off x="6193368" y="1535113"/>
            <a:ext cx="5389033"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143" name="Google Shape;143;p59"/>
          <p:cNvSpPr txBox="1">
            <a:spLocks noGrp="1"/>
          </p:cNvSpPr>
          <p:nvPr>
            <p:ph type="body" idx="4"/>
          </p:nvPr>
        </p:nvSpPr>
        <p:spPr>
          <a:xfrm>
            <a:off x="6193368" y="2174875"/>
            <a:ext cx="5389033"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144" name="Google Shape;144;p5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5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6" name="Google Shape;146;p5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8074837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47"/>
        <p:cNvGrpSpPr/>
        <p:nvPr/>
      </p:nvGrpSpPr>
      <p:grpSpPr>
        <a:xfrm>
          <a:off x="0" y="0"/>
          <a:ext cx="0" cy="0"/>
          <a:chOff x="0" y="0"/>
          <a:chExt cx="0" cy="0"/>
        </a:xfrm>
      </p:grpSpPr>
      <p:sp>
        <p:nvSpPr>
          <p:cNvPr id="148" name="Google Shape;148;p60"/>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9" name="Google Shape;149;p6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0" name="Google Shape;150;p60"/>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1" name="Google Shape;151;p6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820849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2"/>
        <p:cNvGrpSpPr/>
        <p:nvPr/>
      </p:nvGrpSpPr>
      <p:grpSpPr>
        <a:xfrm>
          <a:off x="0" y="0"/>
          <a:ext cx="0" cy="0"/>
          <a:chOff x="0" y="0"/>
          <a:chExt cx="0" cy="0"/>
        </a:xfrm>
      </p:grpSpPr>
      <p:sp>
        <p:nvSpPr>
          <p:cNvPr id="153" name="Google Shape;153;p61"/>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61"/>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5" name="Google Shape;155;p61"/>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pic>
        <p:nvPicPr>
          <p:cNvPr id="5" name="Google Shape;24;p18"/>
          <p:cNvPicPr preferRelativeResize="0"/>
          <p:nvPr userDrawn="1"/>
        </p:nvPicPr>
        <p:blipFill rotWithShape="1">
          <a:blip r:embed="rId2">
            <a:alphaModFix/>
          </a:blip>
          <a:srcRect/>
          <a:stretch/>
        </p:blipFill>
        <p:spPr>
          <a:xfrm>
            <a:off x="216692" y="6492863"/>
            <a:ext cx="3715734" cy="228612"/>
          </a:xfrm>
          <a:prstGeom prst="rect">
            <a:avLst/>
          </a:prstGeom>
          <a:noFill/>
          <a:ln>
            <a:noFill/>
          </a:ln>
        </p:spPr>
      </p:pic>
    </p:spTree>
    <p:extLst>
      <p:ext uri="{BB962C8B-B14F-4D97-AF65-F5344CB8AC3E}">
        <p14:creationId xmlns:p14="http://schemas.microsoft.com/office/powerpoint/2010/main" val="2841746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156"/>
        <p:cNvGrpSpPr/>
        <p:nvPr/>
      </p:nvGrpSpPr>
      <p:grpSpPr>
        <a:xfrm>
          <a:off x="0" y="0"/>
          <a:ext cx="0" cy="0"/>
          <a:chOff x="0" y="0"/>
          <a:chExt cx="0" cy="0"/>
        </a:xfrm>
      </p:grpSpPr>
      <p:sp>
        <p:nvSpPr>
          <p:cNvPr id="157" name="Google Shape;157;p62"/>
          <p:cNvSpPr txBox="1">
            <a:spLocks noGrp="1"/>
          </p:cNvSpPr>
          <p:nvPr>
            <p:ph type="title"/>
          </p:nvPr>
        </p:nvSpPr>
        <p:spPr>
          <a:xfrm>
            <a:off x="609601" y="273050"/>
            <a:ext cx="4011084"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8" name="Google Shape;158;p62"/>
          <p:cNvSpPr txBox="1">
            <a:spLocks noGrp="1"/>
          </p:cNvSpPr>
          <p:nvPr>
            <p:ph type="body" idx="1"/>
          </p:nvPr>
        </p:nvSpPr>
        <p:spPr>
          <a:xfrm>
            <a:off x="4766733" y="273051"/>
            <a:ext cx="6815667"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159" name="Google Shape;159;p62"/>
          <p:cNvSpPr txBox="1">
            <a:spLocks noGrp="1"/>
          </p:cNvSpPr>
          <p:nvPr>
            <p:ph type="body" idx="2"/>
          </p:nvPr>
        </p:nvSpPr>
        <p:spPr>
          <a:xfrm>
            <a:off x="609601" y="1435101"/>
            <a:ext cx="4011084"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0" name="Google Shape;160;p62"/>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62"/>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2" name="Google Shape;162;p62"/>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234412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163"/>
        <p:cNvGrpSpPr/>
        <p:nvPr/>
      </p:nvGrpSpPr>
      <p:grpSpPr>
        <a:xfrm>
          <a:off x="0" y="0"/>
          <a:ext cx="0" cy="0"/>
          <a:chOff x="0" y="0"/>
          <a:chExt cx="0" cy="0"/>
        </a:xfrm>
      </p:grpSpPr>
      <p:sp>
        <p:nvSpPr>
          <p:cNvPr id="164" name="Google Shape;164;p63"/>
          <p:cNvSpPr txBox="1">
            <a:spLocks noGrp="1"/>
          </p:cNvSpPr>
          <p:nvPr>
            <p:ph type="title"/>
          </p:nvPr>
        </p:nvSpPr>
        <p:spPr>
          <a:xfrm>
            <a:off x="2389717" y="4800600"/>
            <a:ext cx="73152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5" name="Google Shape;165;p63"/>
          <p:cNvSpPr>
            <a:spLocks noGrp="1"/>
          </p:cNvSpPr>
          <p:nvPr>
            <p:ph type="pic" idx="2"/>
          </p:nvPr>
        </p:nvSpPr>
        <p:spPr>
          <a:xfrm>
            <a:off x="2389717" y="612775"/>
            <a:ext cx="7315200" cy="4114800"/>
          </a:xfrm>
          <a:prstGeom prst="rect">
            <a:avLst/>
          </a:prstGeom>
          <a:noFill/>
          <a:ln>
            <a:noFill/>
          </a:ln>
        </p:spPr>
      </p:sp>
      <p:sp>
        <p:nvSpPr>
          <p:cNvPr id="166" name="Google Shape;166;p63"/>
          <p:cNvSpPr txBox="1">
            <a:spLocks noGrp="1"/>
          </p:cNvSpPr>
          <p:nvPr>
            <p:ph type="body" idx="1"/>
          </p:nvPr>
        </p:nvSpPr>
        <p:spPr>
          <a:xfrm>
            <a:off x="2389717" y="5367338"/>
            <a:ext cx="73152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167" name="Google Shape;167;p6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8" name="Google Shape;168;p6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9" name="Google Shape;169;p6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7311266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70"/>
        <p:cNvGrpSpPr/>
        <p:nvPr/>
      </p:nvGrpSpPr>
      <p:grpSpPr>
        <a:xfrm>
          <a:off x="0" y="0"/>
          <a:ext cx="0" cy="0"/>
          <a:chOff x="0" y="0"/>
          <a:chExt cx="0" cy="0"/>
        </a:xfrm>
      </p:grpSpPr>
      <p:sp>
        <p:nvSpPr>
          <p:cNvPr id="171" name="Google Shape;171;p64"/>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64"/>
          <p:cNvSpPr txBox="1">
            <a:spLocks noGrp="1"/>
          </p:cNvSpPr>
          <p:nvPr>
            <p:ph type="body" idx="1"/>
          </p:nvPr>
        </p:nvSpPr>
        <p:spPr>
          <a:xfrm rot="5400000">
            <a:off x="3833019" y="-1623218"/>
            <a:ext cx="4525963" cy="10972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6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64"/>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5" name="Google Shape;175;p6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8041804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76"/>
        <p:cNvGrpSpPr/>
        <p:nvPr/>
      </p:nvGrpSpPr>
      <p:grpSpPr>
        <a:xfrm>
          <a:off x="0" y="0"/>
          <a:ext cx="0" cy="0"/>
          <a:chOff x="0" y="0"/>
          <a:chExt cx="0" cy="0"/>
        </a:xfrm>
      </p:grpSpPr>
      <p:sp>
        <p:nvSpPr>
          <p:cNvPr id="177" name="Google Shape;177;p65"/>
          <p:cNvSpPr txBox="1">
            <a:spLocks noGrp="1"/>
          </p:cNvSpPr>
          <p:nvPr>
            <p:ph type="title"/>
          </p:nvPr>
        </p:nvSpPr>
        <p:spPr>
          <a:xfrm rot="5400000">
            <a:off x="7285038" y="1828802"/>
            <a:ext cx="5851525" cy="27432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8" name="Google Shape;178;p65"/>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9" name="Google Shape;179;p65"/>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0" name="Google Shape;180;p65"/>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1" name="Google Shape;181;p65"/>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6621391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182"/>
        <p:cNvGrpSpPr/>
        <p:nvPr/>
      </p:nvGrpSpPr>
      <p:grpSpPr>
        <a:xfrm>
          <a:off x="0" y="0"/>
          <a:ext cx="0" cy="0"/>
          <a:chOff x="0" y="0"/>
          <a:chExt cx="0" cy="0"/>
        </a:xfrm>
      </p:grpSpPr>
      <p:pic>
        <p:nvPicPr>
          <p:cNvPr id="183" name="Google Shape;183;p66"/>
          <p:cNvPicPr preferRelativeResize="0"/>
          <p:nvPr/>
        </p:nvPicPr>
        <p:blipFill rotWithShape="1">
          <a:blip r:embed="rId2">
            <a:alphaModFix/>
          </a:blip>
          <a:srcRect t="30806" b="28739"/>
          <a:stretch/>
        </p:blipFill>
        <p:spPr>
          <a:xfrm>
            <a:off x="0" y="0"/>
            <a:ext cx="12192002" cy="4749798"/>
          </a:xfrm>
          <a:prstGeom prst="rect">
            <a:avLst/>
          </a:prstGeom>
          <a:noFill/>
          <a:ln>
            <a:noFill/>
          </a:ln>
        </p:spPr>
      </p:pic>
      <p:sp>
        <p:nvSpPr>
          <p:cNvPr id="184" name="Google Shape;184;p66"/>
          <p:cNvSpPr txBox="1">
            <a:spLocks noGrp="1"/>
          </p:cNvSpPr>
          <p:nvPr>
            <p:ph type="ctrTitle"/>
          </p:nvPr>
        </p:nvSpPr>
        <p:spPr>
          <a:xfrm>
            <a:off x="400048" y="4417162"/>
            <a:ext cx="7847400" cy="5406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lt1"/>
              </a:buClr>
              <a:buSzPts val="3600"/>
              <a:buFont typeface="Titillium Web"/>
              <a:buNone/>
              <a:defRPr sz="3600" b="1">
                <a:solidFill>
                  <a:schemeClr val="lt1"/>
                </a:solidFill>
                <a:latin typeface="Titillium Web"/>
                <a:ea typeface="Titillium Web"/>
                <a:cs typeface="Titillium Web"/>
                <a:sym typeface="Titillium Web"/>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5" name="Google Shape;185;p66"/>
          <p:cNvSpPr txBox="1">
            <a:spLocks noGrp="1"/>
          </p:cNvSpPr>
          <p:nvPr>
            <p:ph type="subTitle" idx="1"/>
          </p:nvPr>
        </p:nvSpPr>
        <p:spPr>
          <a:xfrm>
            <a:off x="392905" y="5157517"/>
            <a:ext cx="7854300" cy="2715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1400"/>
              <a:buNone/>
              <a:defRPr sz="1400" b="1">
                <a:solidFill>
                  <a:schemeClr val="dk1"/>
                </a:solidFill>
                <a:latin typeface="Titillium Web"/>
                <a:ea typeface="Titillium Web"/>
                <a:cs typeface="Titillium Web"/>
                <a:sym typeface="Titillium Web"/>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262680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pçalera de la secció">
    <p:spTree>
      <p:nvGrpSpPr>
        <p:cNvPr id="1" name=""/>
        <p:cNvGrpSpPr/>
        <p:nvPr/>
      </p:nvGrpSpPr>
      <p:grpSpPr>
        <a:xfrm>
          <a:off x="0" y="0"/>
          <a:ext cx="0" cy="0"/>
          <a:chOff x="0" y="0"/>
          <a:chExt cx="0" cy="0"/>
        </a:xfrm>
      </p:grpSpPr>
      <p:sp>
        <p:nvSpPr>
          <p:cNvPr id="2" name="Títol 1"/>
          <p:cNvSpPr>
            <a:spLocks noGrp="1"/>
          </p:cNvSpPr>
          <p:nvPr>
            <p:ph type="title"/>
          </p:nvPr>
        </p:nvSpPr>
        <p:spPr>
          <a:xfrm>
            <a:off x="831850" y="1709738"/>
            <a:ext cx="10515600" cy="2852737"/>
          </a:xfrm>
        </p:spPr>
        <p:txBody>
          <a:bodyPr anchor="b"/>
          <a:lstStyle>
            <a:lvl1pPr>
              <a:defRPr sz="6000"/>
            </a:lvl1pPr>
          </a:lstStyle>
          <a:p>
            <a:r>
              <a:rPr lang="ca-ES"/>
              <a:t>Feu clic aquí per editar l'estil</a:t>
            </a:r>
            <a:endParaRPr lang="es-ES_tradnl"/>
          </a:p>
        </p:txBody>
      </p:sp>
      <p:sp>
        <p:nvSpPr>
          <p:cNvPr id="3" name="Contenidor de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a-ES"/>
              <a:t>Editeu els estils de text del patró</a:t>
            </a:r>
          </a:p>
        </p:txBody>
      </p:sp>
      <p:sp>
        <p:nvSpPr>
          <p:cNvPr id="4" name="Contenidor de data 3"/>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5" name="Contenidor de peu de pàgina 4"/>
          <p:cNvSpPr>
            <a:spLocks noGrp="1"/>
          </p:cNvSpPr>
          <p:nvPr>
            <p:ph type="ftr" sz="quarter" idx="11"/>
          </p:nvPr>
        </p:nvSpPr>
        <p:spPr/>
        <p:txBody>
          <a:bodyPr/>
          <a:lstStyle/>
          <a:p>
            <a:endParaRPr lang="es-ES_tradnl"/>
          </a:p>
        </p:txBody>
      </p:sp>
      <p:sp>
        <p:nvSpPr>
          <p:cNvPr id="6" name="Contenidor de número de diapositiva 5"/>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294962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2_Título y objetos">
  <p:cSld name="2_Título y objetos">
    <p:spTree>
      <p:nvGrpSpPr>
        <p:cNvPr id="1" name="Shape 186"/>
        <p:cNvGrpSpPr/>
        <p:nvPr/>
      </p:nvGrpSpPr>
      <p:grpSpPr>
        <a:xfrm>
          <a:off x="0" y="0"/>
          <a:ext cx="0" cy="0"/>
          <a:chOff x="0" y="0"/>
          <a:chExt cx="0" cy="0"/>
        </a:xfrm>
      </p:grpSpPr>
      <p:pic>
        <p:nvPicPr>
          <p:cNvPr id="187" name="Google Shape;187;p67" descr="Un dibujo de un edificio&#10;&#10;Descripción generada automáticamente"/>
          <p:cNvPicPr preferRelativeResize="0"/>
          <p:nvPr/>
        </p:nvPicPr>
        <p:blipFill rotWithShape="1">
          <a:blip r:embed="rId2">
            <a:alphaModFix/>
          </a:blip>
          <a:srcRect b="27520"/>
          <a:stretch/>
        </p:blipFill>
        <p:spPr>
          <a:xfrm>
            <a:off x="240903" y="329406"/>
            <a:ext cx="5397894" cy="5868359"/>
          </a:xfrm>
          <a:prstGeom prst="rect">
            <a:avLst/>
          </a:prstGeom>
          <a:noFill/>
          <a:ln>
            <a:noFill/>
          </a:ln>
        </p:spPr>
      </p:pic>
      <p:sp>
        <p:nvSpPr>
          <p:cNvPr id="188" name="Google Shape;188;p67"/>
          <p:cNvSpPr txBox="1">
            <a:spLocks noGrp="1"/>
          </p:cNvSpPr>
          <p:nvPr>
            <p:ph type="title"/>
          </p:nvPr>
        </p:nvSpPr>
        <p:spPr>
          <a:xfrm>
            <a:off x="5977466" y="329407"/>
            <a:ext cx="5931300" cy="91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itillium We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9" name="Google Shape;189;p67"/>
          <p:cNvSpPr txBox="1">
            <a:spLocks noGrp="1"/>
          </p:cNvSpPr>
          <p:nvPr>
            <p:ph type="body" idx="1"/>
          </p:nvPr>
        </p:nvSpPr>
        <p:spPr>
          <a:xfrm>
            <a:off x="5958686" y="1432719"/>
            <a:ext cx="28890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0" name="Google Shape;190;p67"/>
          <p:cNvSpPr txBox="1">
            <a:spLocks noGrp="1"/>
          </p:cNvSpPr>
          <p:nvPr>
            <p:ph type="body" idx="2"/>
          </p:nvPr>
        </p:nvSpPr>
        <p:spPr>
          <a:xfrm>
            <a:off x="9007212" y="1432719"/>
            <a:ext cx="28890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1" name="Google Shape;191;p67"/>
          <p:cNvPicPr preferRelativeResize="0"/>
          <p:nvPr/>
        </p:nvPicPr>
        <p:blipFill rotWithShape="1">
          <a:blip r:embed="rId3">
            <a:alphaModFix/>
          </a:blip>
          <a:srcRect b="56163"/>
          <a:stretch/>
        </p:blipFill>
        <p:spPr>
          <a:xfrm>
            <a:off x="216692" y="6492863"/>
            <a:ext cx="3715735" cy="228612"/>
          </a:xfrm>
          <a:prstGeom prst="rect">
            <a:avLst/>
          </a:prstGeom>
          <a:noFill/>
          <a:ln>
            <a:noFill/>
          </a:ln>
        </p:spPr>
      </p:pic>
    </p:spTree>
    <p:extLst>
      <p:ext uri="{BB962C8B-B14F-4D97-AF65-F5344CB8AC3E}">
        <p14:creationId xmlns:p14="http://schemas.microsoft.com/office/powerpoint/2010/main" val="23724257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ítulo y objetos 1">
  <p:cSld name="Título y objetos 1">
    <p:spTree>
      <p:nvGrpSpPr>
        <p:cNvPr id="1" name="Shape 192"/>
        <p:cNvGrpSpPr/>
        <p:nvPr/>
      </p:nvGrpSpPr>
      <p:grpSpPr>
        <a:xfrm>
          <a:off x="0" y="0"/>
          <a:ext cx="0" cy="0"/>
          <a:chOff x="0" y="0"/>
          <a:chExt cx="0" cy="0"/>
        </a:xfrm>
      </p:grpSpPr>
      <p:sp>
        <p:nvSpPr>
          <p:cNvPr id="193" name="Google Shape;193;p68"/>
          <p:cNvSpPr txBox="1">
            <a:spLocks noGrp="1"/>
          </p:cNvSpPr>
          <p:nvPr>
            <p:ph type="title"/>
          </p:nvPr>
        </p:nvSpPr>
        <p:spPr>
          <a:xfrm>
            <a:off x="309563" y="329407"/>
            <a:ext cx="10515600" cy="913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4400"/>
              <a:buFont typeface="Titillium Web"/>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4" name="Google Shape;194;p68"/>
          <p:cNvSpPr txBox="1">
            <a:spLocks noGrp="1"/>
          </p:cNvSpPr>
          <p:nvPr>
            <p:ph type="body" idx="1"/>
          </p:nvPr>
        </p:nvSpPr>
        <p:spPr>
          <a:xfrm>
            <a:off x="309563" y="1432719"/>
            <a:ext cx="37356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5" name="Google Shape;195;p68"/>
          <p:cNvSpPr txBox="1">
            <a:spLocks noGrp="1"/>
          </p:cNvSpPr>
          <p:nvPr>
            <p:ph type="body" idx="2"/>
          </p:nvPr>
        </p:nvSpPr>
        <p:spPr>
          <a:xfrm>
            <a:off x="4228171" y="1432719"/>
            <a:ext cx="37356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6" name="Google Shape;196;p68"/>
          <p:cNvSpPr txBox="1">
            <a:spLocks noGrp="1"/>
          </p:cNvSpPr>
          <p:nvPr>
            <p:ph type="body" idx="3"/>
          </p:nvPr>
        </p:nvSpPr>
        <p:spPr>
          <a:xfrm>
            <a:off x="8178789" y="1432719"/>
            <a:ext cx="3735600" cy="47682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000"/>
              <a:buNone/>
              <a:defRPr/>
            </a:lvl1pPr>
            <a:lvl2pPr marL="914400" lvl="1" indent="-228600" algn="l">
              <a:lnSpc>
                <a:spcPct val="90000"/>
              </a:lnSpc>
              <a:spcBef>
                <a:spcPts val="500"/>
              </a:spcBef>
              <a:spcAft>
                <a:spcPts val="0"/>
              </a:spcAft>
              <a:buClr>
                <a:schemeClr val="dk1"/>
              </a:buClr>
              <a:buSzPts val="1800"/>
              <a:buNone/>
              <a:defRPr/>
            </a:lvl2pPr>
            <a:lvl3pPr marL="1371600" lvl="2" indent="-228600" algn="l">
              <a:lnSpc>
                <a:spcPct val="90000"/>
              </a:lnSpc>
              <a:spcBef>
                <a:spcPts val="500"/>
              </a:spcBef>
              <a:spcAft>
                <a:spcPts val="0"/>
              </a:spcAft>
              <a:buClr>
                <a:schemeClr val="dk1"/>
              </a:buClr>
              <a:buSzPts val="1600"/>
              <a:buNone/>
              <a:defRPr/>
            </a:lvl3pPr>
            <a:lvl4pPr marL="1828800" lvl="3" indent="-228600" algn="l">
              <a:lnSpc>
                <a:spcPct val="90000"/>
              </a:lnSpc>
              <a:spcBef>
                <a:spcPts val="500"/>
              </a:spcBef>
              <a:spcAft>
                <a:spcPts val="0"/>
              </a:spcAft>
              <a:buClr>
                <a:schemeClr val="dk1"/>
              </a:buClr>
              <a:buSzPts val="1400"/>
              <a:buNone/>
              <a:defRPr/>
            </a:lvl4pPr>
            <a:lvl5pPr marL="2286000" lvl="4" indent="-228600" algn="l">
              <a:lnSpc>
                <a:spcPct val="90000"/>
              </a:lnSpc>
              <a:spcBef>
                <a:spcPts val="500"/>
              </a:spcBef>
              <a:spcAft>
                <a:spcPts val="0"/>
              </a:spcAft>
              <a:buClr>
                <a:schemeClr val="dk1"/>
              </a:buClr>
              <a:buSzPts val="14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97" name="Google Shape;197;p68"/>
          <p:cNvPicPr preferRelativeResize="0"/>
          <p:nvPr/>
        </p:nvPicPr>
        <p:blipFill rotWithShape="1">
          <a:blip r:embed="rId2">
            <a:alphaModFix/>
          </a:blip>
          <a:srcRect b="56163"/>
          <a:stretch/>
        </p:blipFill>
        <p:spPr>
          <a:xfrm>
            <a:off x="216692" y="6492863"/>
            <a:ext cx="3715735" cy="228612"/>
          </a:xfrm>
          <a:prstGeom prst="rect">
            <a:avLst/>
          </a:prstGeom>
          <a:noFill/>
          <a:ln>
            <a:noFill/>
          </a:ln>
        </p:spPr>
      </p:pic>
    </p:spTree>
    <p:extLst>
      <p:ext uri="{BB962C8B-B14F-4D97-AF65-F5344CB8AC3E}">
        <p14:creationId xmlns:p14="http://schemas.microsoft.com/office/powerpoint/2010/main" val="28936131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om" type="blank">
  <p:cSld name="Tom">
    <p:spTree>
      <p:nvGrpSpPr>
        <p:cNvPr id="1" name="Shape 335"/>
        <p:cNvGrpSpPr/>
        <p:nvPr/>
      </p:nvGrpSpPr>
      <p:grpSpPr>
        <a:xfrm>
          <a:off x="0" y="0"/>
          <a:ext cx="0" cy="0"/>
          <a:chOff x="0" y="0"/>
          <a:chExt cx="0" cy="0"/>
        </a:xfrm>
      </p:grpSpPr>
      <p:sp>
        <p:nvSpPr>
          <p:cNvPr id="336" name="Google Shape;336;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pic>
        <p:nvPicPr>
          <p:cNvPr id="5" name="Google Shape;872;g23dbeddbe13_8_0"/>
          <p:cNvPicPr preferRelativeResize="0"/>
          <p:nvPr userDrawn="1"/>
        </p:nvPicPr>
        <p:blipFill rotWithShape="1">
          <a:blip r:embed="rId2">
            <a:alphaModFix/>
          </a:blip>
          <a:srcRect/>
          <a:stretch/>
        </p:blipFill>
        <p:spPr>
          <a:xfrm>
            <a:off x="10096741" y="6314076"/>
            <a:ext cx="1964788" cy="543924"/>
          </a:xfrm>
          <a:prstGeom prst="rect">
            <a:avLst/>
          </a:prstGeom>
          <a:noFill/>
          <a:ln>
            <a:noFill/>
          </a:ln>
        </p:spPr>
      </p:pic>
      <p:pic>
        <p:nvPicPr>
          <p:cNvPr id="6" name="Google Shape;873;g23dbeddbe13_8_0"/>
          <p:cNvPicPr preferRelativeResize="0"/>
          <p:nvPr userDrawn="1"/>
        </p:nvPicPr>
        <p:blipFill rotWithShape="1">
          <a:blip r:embed="rId3">
            <a:alphaModFix/>
          </a:blip>
          <a:srcRect/>
          <a:stretch/>
        </p:blipFill>
        <p:spPr>
          <a:xfrm>
            <a:off x="9459094" y="6230945"/>
            <a:ext cx="626535" cy="625778"/>
          </a:xfrm>
          <a:prstGeom prst="rect">
            <a:avLst/>
          </a:prstGeom>
          <a:noFill/>
          <a:ln>
            <a:noFill/>
          </a:ln>
        </p:spPr>
      </p:pic>
      <p:pic>
        <p:nvPicPr>
          <p:cNvPr id="7" name="Google Shape;24;p18"/>
          <p:cNvPicPr preferRelativeResize="0"/>
          <p:nvPr userDrawn="1"/>
        </p:nvPicPr>
        <p:blipFill rotWithShape="1">
          <a:blip r:embed="rId4">
            <a:alphaModFix/>
          </a:blip>
          <a:srcRect/>
          <a:stretch/>
        </p:blipFill>
        <p:spPr>
          <a:xfrm>
            <a:off x="216692" y="6492863"/>
            <a:ext cx="3715734" cy="228612"/>
          </a:xfrm>
          <a:prstGeom prst="rect">
            <a:avLst/>
          </a:prstGeom>
          <a:noFill/>
          <a:ln>
            <a:noFill/>
          </a:ln>
        </p:spPr>
      </p:pic>
    </p:spTree>
    <p:extLst>
      <p:ext uri="{BB962C8B-B14F-4D97-AF65-F5344CB8AC3E}">
        <p14:creationId xmlns:p14="http://schemas.microsoft.com/office/powerpoint/2010/main" val="297440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Rubrikbild" type="title">
  <p:cSld name="Rubrikbild">
    <p:spTree>
      <p:nvGrpSpPr>
        <p:cNvPr id="1" name="Shape 339"/>
        <p:cNvGrpSpPr/>
        <p:nvPr/>
      </p:nvGrpSpPr>
      <p:grpSpPr>
        <a:xfrm>
          <a:off x="0" y="0"/>
          <a:ext cx="0" cy="0"/>
          <a:chOff x="0" y="0"/>
          <a:chExt cx="0" cy="0"/>
        </a:xfrm>
      </p:grpSpPr>
      <p:sp>
        <p:nvSpPr>
          <p:cNvPr id="340" name="Google Shape;340;p10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1" name="Google Shape;341;p10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42" name="Google Shape;342;p10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10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10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181589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Rubrik och innehåll" type="obj">
  <p:cSld name="Rubrik och innehåll">
    <p:spTree>
      <p:nvGrpSpPr>
        <p:cNvPr id="1" name="Shape 345"/>
        <p:cNvGrpSpPr/>
        <p:nvPr/>
      </p:nvGrpSpPr>
      <p:grpSpPr>
        <a:xfrm>
          <a:off x="0" y="0"/>
          <a:ext cx="0" cy="0"/>
          <a:chOff x="0" y="0"/>
          <a:chExt cx="0" cy="0"/>
        </a:xfrm>
      </p:grpSpPr>
      <p:sp>
        <p:nvSpPr>
          <p:cNvPr id="346" name="Google Shape;346;p10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p10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8" name="Google Shape;348;p10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10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10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4032614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vsnittsrubrik" type="secHead">
  <p:cSld name="Avsnittsrubrik">
    <p:spTree>
      <p:nvGrpSpPr>
        <p:cNvPr id="1" name="Shape 351"/>
        <p:cNvGrpSpPr/>
        <p:nvPr/>
      </p:nvGrpSpPr>
      <p:grpSpPr>
        <a:xfrm>
          <a:off x="0" y="0"/>
          <a:ext cx="0" cy="0"/>
          <a:chOff x="0" y="0"/>
          <a:chExt cx="0" cy="0"/>
        </a:xfrm>
      </p:grpSpPr>
      <p:sp>
        <p:nvSpPr>
          <p:cNvPr id="352" name="Google Shape;352;p10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p10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4" name="Google Shape;354;p10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10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p10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822768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vå delar" type="twoObj">
  <p:cSld name="Två delar">
    <p:spTree>
      <p:nvGrpSpPr>
        <p:cNvPr id="1" name="Shape 357"/>
        <p:cNvGrpSpPr/>
        <p:nvPr/>
      </p:nvGrpSpPr>
      <p:grpSpPr>
        <a:xfrm>
          <a:off x="0" y="0"/>
          <a:ext cx="0" cy="0"/>
          <a:chOff x="0" y="0"/>
          <a:chExt cx="0" cy="0"/>
        </a:xfrm>
      </p:grpSpPr>
      <p:sp>
        <p:nvSpPr>
          <p:cNvPr id="358" name="Google Shape;358;p10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9" name="Google Shape;359;p10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0" name="Google Shape;360;p10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1" name="Google Shape;361;p10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2" name="Google Shape;362;p10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p10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70153341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Jämförelse" type="twoTxTwoObj">
  <p:cSld name="Jämförelse">
    <p:spTree>
      <p:nvGrpSpPr>
        <p:cNvPr id="1" name="Shape 364"/>
        <p:cNvGrpSpPr/>
        <p:nvPr/>
      </p:nvGrpSpPr>
      <p:grpSpPr>
        <a:xfrm>
          <a:off x="0" y="0"/>
          <a:ext cx="0" cy="0"/>
          <a:chOff x="0" y="0"/>
          <a:chExt cx="0" cy="0"/>
        </a:xfrm>
      </p:grpSpPr>
      <p:sp>
        <p:nvSpPr>
          <p:cNvPr id="365" name="Google Shape;365;p11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11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7" name="Google Shape;367;p11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8" name="Google Shape;368;p11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9" name="Google Shape;369;p11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0" name="Google Shape;370;p1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p1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1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464680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Endast rubrik" type="titleOnly">
  <p:cSld name="Endast rubrik">
    <p:spTree>
      <p:nvGrpSpPr>
        <p:cNvPr id="1" name="Shape 373"/>
        <p:cNvGrpSpPr/>
        <p:nvPr/>
      </p:nvGrpSpPr>
      <p:grpSpPr>
        <a:xfrm>
          <a:off x="0" y="0"/>
          <a:ext cx="0" cy="0"/>
          <a:chOff x="0" y="0"/>
          <a:chExt cx="0" cy="0"/>
        </a:xfrm>
      </p:grpSpPr>
      <p:sp>
        <p:nvSpPr>
          <p:cNvPr id="374" name="Google Shape;374;p1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5" name="Google Shape;375;p1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p1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7" name="Google Shape;377;p1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7858477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ext med bildtext" type="objTx">
  <p:cSld name="Text med bildtext">
    <p:spTree>
      <p:nvGrpSpPr>
        <p:cNvPr id="1" name="Shape 378"/>
        <p:cNvGrpSpPr/>
        <p:nvPr/>
      </p:nvGrpSpPr>
      <p:grpSpPr>
        <a:xfrm>
          <a:off x="0" y="0"/>
          <a:ext cx="0" cy="0"/>
          <a:chOff x="0" y="0"/>
          <a:chExt cx="0" cy="0"/>
        </a:xfrm>
      </p:grpSpPr>
      <p:sp>
        <p:nvSpPr>
          <p:cNvPr id="379" name="Google Shape;379;p1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1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81" name="Google Shape;381;p1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2" name="Google Shape;382;p1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p1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4" name="Google Shape;384;p1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4053065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ctes">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_tradnl"/>
          </a:p>
        </p:txBody>
      </p:sp>
      <p:sp>
        <p:nvSpPr>
          <p:cNvPr id="3" name="Contenidor de contingut 2"/>
          <p:cNvSpPr>
            <a:spLocks noGrp="1"/>
          </p:cNvSpPr>
          <p:nvPr>
            <p:ph sz="half" idx="1"/>
          </p:nvPr>
        </p:nvSpPr>
        <p:spPr>
          <a:xfrm>
            <a:off x="838200" y="1825625"/>
            <a:ext cx="5181600" cy="435133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4" name="Contenidor de contingut 3"/>
          <p:cNvSpPr>
            <a:spLocks noGrp="1"/>
          </p:cNvSpPr>
          <p:nvPr>
            <p:ph sz="half" idx="2"/>
          </p:nvPr>
        </p:nvSpPr>
        <p:spPr>
          <a:xfrm>
            <a:off x="6172200" y="1825625"/>
            <a:ext cx="5181600" cy="435133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5" name="Contenidor de data 4"/>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6" name="Contenidor de peu de pàgina 5"/>
          <p:cNvSpPr>
            <a:spLocks noGrp="1"/>
          </p:cNvSpPr>
          <p:nvPr>
            <p:ph type="ftr" sz="quarter" idx="11"/>
          </p:nvPr>
        </p:nvSpPr>
        <p:spPr/>
        <p:txBody>
          <a:bodyPr/>
          <a:lstStyle/>
          <a:p>
            <a:endParaRPr lang="es-ES_tradnl"/>
          </a:p>
        </p:txBody>
      </p:sp>
      <p:sp>
        <p:nvSpPr>
          <p:cNvPr id="7" name="Contenidor de número de diapositiva 6"/>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86221220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ild med bildtext" type="picTx">
  <p:cSld name="Bild med bildtext">
    <p:spTree>
      <p:nvGrpSpPr>
        <p:cNvPr id="1" name="Shape 385"/>
        <p:cNvGrpSpPr/>
        <p:nvPr/>
      </p:nvGrpSpPr>
      <p:grpSpPr>
        <a:xfrm>
          <a:off x="0" y="0"/>
          <a:ext cx="0" cy="0"/>
          <a:chOff x="0" y="0"/>
          <a:chExt cx="0" cy="0"/>
        </a:xfrm>
      </p:grpSpPr>
      <p:sp>
        <p:nvSpPr>
          <p:cNvPr id="386" name="Google Shape;386;p1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7" name="Google Shape;387;p113"/>
          <p:cNvSpPr>
            <a:spLocks noGrp="1"/>
          </p:cNvSpPr>
          <p:nvPr>
            <p:ph type="pic" idx="2"/>
          </p:nvPr>
        </p:nvSpPr>
        <p:spPr>
          <a:xfrm>
            <a:off x="5183188" y="987425"/>
            <a:ext cx="6172200" cy="4873625"/>
          </a:xfrm>
          <a:prstGeom prst="rect">
            <a:avLst/>
          </a:prstGeom>
          <a:noFill/>
          <a:ln>
            <a:noFill/>
          </a:ln>
        </p:spPr>
      </p:sp>
      <p:sp>
        <p:nvSpPr>
          <p:cNvPr id="388" name="Google Shape;388;p1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89" name="Google Shape;389;p1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0" name="Google Shape;390;p1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p1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8335849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Rubrik och lodrät text" type="vertTx">
  <p:cSld name="Rubrik och lodrät text">
    <p:spTree>
      <p:nvGrpSpPr>
        <p:cNvPr id="1" name="Shape 392"/>
        <p:cNvGrpSpPr/>
        <p:nvPr/>
      </p:nvGrpSpPr>
      <p:grpSpPr>
        <a:xfrm>
          <a:off x="0" y="0"/>
          <a:ext cx="0" cy="0"/>
          <a:chOff x="0" y="0"/>
          <a:chExt cx="0" cy="0"/>
        </a:xfrm>
      </p:grpSpPr>
      <p:sp>
        <p:nvSpPr>
          <p:cNvPr id="393" name="Google Shape;393;p1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1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15850164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Lodrät rubrik och text">
    <p:spTree>
      <p:nvGrpSpPr>
        <p:cNvPr id="1" name="Shape 398"/>
        <p:cNvGrpSpPr/>
        <p:nvPr/>
      </p:nvGrpSpPr>
      <p:grpSpPr>
        <a:xfrm>
          <a:off x="0" y="0"/>
          <a:ext cx="0" cy="0"/>
          <a:chOff x="0" y="0"/>
          <a:chExt cx="0" cy="0"/>
        </a:xfrm>
      </p:grpSpPr>
      <p:sp>
        <p:nvSpPr>
          <p:cNvPr id="399" name="Google Shape;399;p1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1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1" name="Google Shape;401;p1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1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1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3922366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
    <p:spTree>
      <p:nvGrpSpPr>
        <p:cNvPr id="1" name=""/>
        <p:cNvGrpSpPr/>
        <p:nvPr/>
      </p:nvGrpSpPr>
      <p:grpSpPr>
        <a:xfrm>
          <a:off x="0" y="0"/>
          <a:ext cx="0" cy="0"/>
          <a:chOff x="0" y="0"/>
          <a:chExt cx="0" cy="0"/>
        </a:xfrm>
      </p:grpSpPr>
      <p:sp>
        <p:nvSpPr>
          <p:cNvPr id="2" name="Títol 1"/>
          <p:cNvSpPr>
            <a:spLocks noGrp="1"/>
          </p:cNvSpPr>
          <p:nvPr>
            <p:ph type="title"/>
          </p:nvPr>
        </p:nvSpPr>
        <p:spPr>
          <a:xfrm>
            <a:off x="839788" y="365125"/>
            <a:ext cx="10515600" cy="1325563"/>
          </a:xfrm>
        </p:spPr>
        <p:txBody>
          <a:bodyPr/>
          <a:lstStyle/>
          <a:p>
            <a:r>
              <a:rPr lang="ca-ES"/>
              <a:t>Feu clic aquí per editar l'estil</a:t>
            </a:r>
            <a:endParaRPr lang="es-ES_tradnl"/>
          </a:p>
        </p:txBody>
      </p:sp>
      <p:sp>
        <p:nvSpPr>
          <p:cNvPr id="3" name="Contenidor de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4" name="Contenidor de contingut 3"/>
          <p:cNvSpPr>
            <a:spLocks noGrp="1"/>
          </p:cNvSpPr>
          <p:nvPr>
            <p:ph sz="half" idx="2"/>
          </p:nvPr>
        </p:nvSpPr>
        <p:spPr>
          <a:xfrm>
            <a:off x="839788" y="2505075"/>
            <a:ext cx="5157787" cy="368458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5" name="Contenidor de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a-ES"/>
              <a:t>Editeu els estils de text del patró</a:t>
            </a:r>
          </a:p>
        </p:txBody>
      </p:sp>
      <p:sp>
        <p:nvSpPr>
          <p:cNvPr id="6" name="Contenidor de contingut 5"/>
          <p:cNvSpPr>
            <a:spLocks noGrp="1"/>
          </p:cNvSpPr>
          <p:nvPr>
            <p:ph sz="quarter" idx="4"/>
          </p:nvPr>
        </p:nvSpPr>
        <p:spPr>
          <a:xfrm>
            <a:off x="6172200" y="2505075"/>
            <a:ext cx="5183188" cy="3684588"/>
          </a:xfrm>
        </p:spPr>
        <p:txBody>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7" name="Contenidor de data 6"/>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8" name="Contenidor de peu de pàgina 7"/>
          <p:cNvSpPr>
            <a:spLocks noGrp="1"/>
          </p:cNvSpPr>
          <p:nvPr>
            <p:ph type="ftr" sz="quarter" idx="11"/>
          </p:nvPr>
        </p:nvSpPr>
        <p:spPr/>
        <p:txBody>
          <a:bodyPr/>
          <a:lstStyle/>
          <a:p>
            <a:endParaRPr lang="es-ES_tradnl"/>
          </a:p>
        </p:txBody>
      </p:sp>
      <p:sp>
        <p:nvSpPr>
          <p:cNvPr id="9" name="Contenidor de número de diapositiva 8"/>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3793179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omés títol">
    <p:spTree>
      <p:nvGrpSpPr>
        <p:cNvPr id="1" name=""/>
        <p:cNvGrpSpPr/>
        <p:nvPr/>
      </p:nvGrpSpPr>
      <p:grpSpPr>
        <a:xfrm>
          <a:off x="0" y="0"/>
          <a:ext cx="0" cy="0"/>
          <a:chOff x="0" y="0"/>
          <a:chExt cx="0" cy="0"/>
        </a:xfrm>
      </p:grpSpPr>
      <p:sp>
        <p:nvSpPr>
          <p:cNvPr id="2" name="Títol 1"/>
          <p:cNvSpPr>
            <a:spLocks noGrp="1"/>
          </p:cNvSpPr>
          <p:nvPr>
            <p:ph type="title"/>
          </p:nvPr>
        </p:nvSpPr>
        <p:spPr/>
        <p:txBody>
          <a:bodyPr/>
          <a:lstStyle/>
          <a:p>
            <a:r>
              <a:rPr lang="ca-ES"/>
              <a:t>Feu clic aquí per editar l'estil</a:t>
            </a:r>
            <a:endParaRPr lang="es-ES_tradnl"/>
          </a:p>
        </p:txBody>
      </p:sp>
      <p:sp>
        <p:nvSpPr>
          <p:cNvPr id="3" name="Contenidor de data 2"/>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4" name="Contenidor de peu de pàgina 3"/>
          <p:cNvSpPr>
            <a:spLocks noGrp="1"/>
          </p:cNvSpPr>
          <p:nvPr>
            <p:ph type="ftr" sz="quarter" idx="11"/>
          </p:nvPr>
        </p:nvSpPr>
        <p:spPr/>
        <p:txBody>
          <a:bodyPr/>
          <a:lstStyle/>
          <a:p>
            <a:endParaRPr lang="es-ES_tradnl"/>
          </a:p>
        </p:txBody>
      </p:sp>
      <p:sp>
        <p:nvSpPr>
          <p:cNvPr id="5" name="Contenidor de número de diapositiva 4"/>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2192610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
    <p:spTree>
      <p:nvGrpSpPr>
        <p:cNvPr id="1" name=""/>
        <p:cNvGrpSpPr/>
        <p:nvPr/>
      </p:nvGrpSpPr>
      <p:grpSpPr>
        <a:xfrm>
          <a:off x="0" y="0"/>
          <a:ext cx="0" cy="0"/>
          <a:chOff x="0" y="0"/>
          <a:chExt cx="0" cy="0"/>
        </a:xfrm>
      </p:grpSpPr>
      <p:sp>
        <p:nvSpPr>
          <p:cNvPr id="2" name="Contenidor de data 1"/>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3" name="Contenidor de peu de pàgina 2"/>
          <p:cNvSpPr>
            <a:spLocks noGrp="1"/>
          </p:cNvSpPr>
          <p:nvPr>
            <p:ph type="ftr" sz="quarter" idx="11"/>
          </p:nvPr>
        </p:nvSpPr>
        <p:spPr/>
        <p:txBody>
          <a:bodyPr/>
          <a:lstStyle/>
          <a:p>
            <a:endParaRPr lang="es-ES_tradnl"/>
          </a:p>
        </p:txBody>
      </p:sp>
      <p:sp>
        <p:nvSpPr>
          <p:cNvPr id="4" name="Contenidor de número de diapositiva 3"/>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171849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ingut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s-ES_tradnl"/>
          </a:p>
        </p:txBody>
      </p:sp>
      <p:sp>
        <p:nvSpPr>
          <p:cNvPr id="3" name="Contenidor de contingut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Editeu els estils de text del patró</a:t>
            </a:r>
          </a:p>
        </p:txBody>
      </p:sp>
      <p:sp>
        <p:nvSpPr>
          <p:cNvPr id="5" name="Contenidor de data 4"/>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6" name="Contenidor de peu de pàgina 5"/>
          <p:cNvSpPr>
            <a:spLocks noGrp="1"/>
          </p:cNvSpPr>
          <p:nvPr>
            <p:ph type="ftr" sz="quarter" idx="11"/>
          </p:nvPr>
        </p:nvSpPr>
        <p:spPr/>
        <p:txBody>
          <a:bodyPr/>
          <a:lstStyle/>
          <a:p>
            <a:endParaRPr lang="es-ES_tradnl"/>
          </a:p>
        </p:txBody>
      </p:sp>
      <p:sp>
        <p:nvSpPr>
          <p:cNvPr id="7" name="Contenidor de número de diapositiva 6"/>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339366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tge amb llegenda">
    <p:spTree>
      <p:nvGrpSpPr>
        <p:cNvPr id="1" name=""/>
        <p:cNvGrpSpPr/>
        <p:nvPr/>
      </p:nvGrpSpPr>
      <p:grpSpPr>
        <a:xfrm>
          <a:off x="0" y="0"/>
          <a:ext cx="0" cy="0"/>
          <a:chOff x="0" y="0"/>
          <a:chExt cx="0" cy="0"/>
        </a:xfrm>
      </p:grpSpPr>
      <p:sp>
        <p:nvSpPr>
          <p:cNvPr id="2" name="Títol 1"/>
          <p:cNvSpPr>
            <a:spLocks noGrp="1"/>
          </p:cNvSpPr>
          <p:nvPr>
            <p:ph type="title"/>
          </p:nvPr>
        </p:nvSpPr>
        <p:spPr>
          <a:xfrm>
            <a:off x="839788" y="457200"/>
            <a:ext cx="3932237" cy="1600200"/>
          </a:xfrm>
        </p:spPr>
        <p:txBody>
          <a:bodyPr anchor="b"/>
          <a:lstStyle>
            <a:lvl1pPr>
              <a:defRPr sz="3200"/>
            </a:lvl1pPr>
          </a:lstStyle>
          <a:p>
            <a:r>
              <a:rPr lang="ca-ES"/>
              <a:t>Feu clic aquí per editar l'estil</a:t>
            </a:r>
            <a:endParaRPr lang="es-ES_tradnl"/>
          </a:p>
        </p:txBody>
      </p:sp>
      <p:sp>
        <p:nvSpPr>
          <p:cNvPr id="3" name="Contenidor d'imat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Contenidor de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a-ES"/>
              <a:t>Editeu els estils de text del patró</a:t>
            </a:r>
          </a:p>
        </p:txBody>
      </p:sp>
      <p:sp>
        <p:nvSpPr>
          <p:cNvPr id="5" name="Contenidor de data 4"/>
          <p:cNvSpPr>
            <a:spLocks noGrp="1"/>
          </p:cNvSpPr>
          <p:nvPr>
            <p:ph type="dt" sz="half" idx="10"/>
          </p:nvPr>
        </p:nvSpPr>
        <p:spPr/>
        <p:txBody>
          <a:bodyPr/>
          <a:lstStyle/>
          <a:p>
            <a:fld id="{20CA2151-81C1-4485-B296-9356AB9707C5}" type="datetimeFigureOut">
              <a:rPr lang="es-ES_tradnl" smtClean="0"/>
              <a:t>26/03/2024</a:t>
            </a:fld>
            <a:endParaRPr lang="es-ES_tradnl"/>
          </a:p>
        </p:txBody>
      </p:sp>
      <p:sp>
        <p:nvSpPr>
          <p:cNvPr id="6" name="Contenidor de peu de pàgina 5"/>
          <p:cNvSpPr>
            <a:spLocks noGrp="1"/>
          </p:cNvSpPr>
          <p:nvPr>
            <p:ph type="ftr" sz="quarter" idx="11"/>
          </p:nvPr>
        </p:nvSpPr>
        <p:spPr/>
        <p:txBody>
          <a:bodyPr/>
          <a:lstStyle/>
          <a:p>
            <a:endParaRPr lang="es-ES_tradnl"/>
          </a:p>
        </p:txBody>
      </p:sp>
      <p:sp>
        <p:nvSpPr>
          <p:cNvPr id="7" name="Contenidor de número de diapositiva 6"/>
          <p:cNvSpPr>
            <a:spLocks noGrp="1"/>
          </p:cNvSpPr>
          <p:nvPr>
            <p:ph type="sldNum" sz="quarter" idx="12"/>
          </p:nvPr>
        </p:nvSpPr>
        <p:spPr/>
        <p:txBody>
          <a:body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235854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6" Type="http://schemas.openxmlformats.org/officeDocument/2006/relationships/theme" Target="../theme/theme3.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ontenidor de títo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a-ES"/>
              <a:t>Feu clic aquí per editar l'estil</a:t>
            </a:r>
            <a:endParaRPr lang="es-ES_tradnl"/>
          </a:p>
        </p:txBody>
      </p:sp>
      <p:sp>
        <p:nvSpPr>
          <p:cNvPr id="3" name="Contenidor de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a-ES"/>
              <a:t>Editeu els estils de text del patró</a:t>
            </a:r>
          </a:p>
          <a:p>
            <a:pPr lvl="1"/>
            <a:r>
              <a:rPr lang="ca-ES"/>
              <a:t>Segon nivell</a:t>
            </a:r>
          </a:p>
          <a:p>
            <a:pPr lvl="2"/>
            <a:r>
              <a:rPr lang="ca-ES"/>
              <a:t>Tercer nivell</a:t>
            </a:r>
          </a:p>
          <a:p>
            <a:pPr lvl="3"/>
            <a:r>
              <a:rPr lang="ca-ES"/>
              <a:t>Quart nivell</a:t>
            </a:r>
          </a:p>
          <a:p>
            <a:pPr lvl="4"/>
            <a:r>
              <a:rPr lang="ca-ES"/>
              <a:t>Cinquè nivell</a:t>
            </a:r>
            <a:endParaRPr lang="es-ES_tradnl"/>
          </a:p>
        </p:txBody>
      </p:sp>
      <p:sp>
        <p:nvSpPr>
          <p:cNvPr id="4" name="Contenidor de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CA2151-81C1-4485-B296-9356AB9707C5}" type="datetimeFigureOut">
              <a:rPr lang="es-ES_tradnl" smtClean="0"/>
              <a:t>26/03/2024</a:t>
            </a:fld>
            <a:endParaRPr lang="es-ES_tradnl"/>
          </a:p>
        </p:txBody>
      </p:sp>
      <p:sp>
        <p:nvSpPr>
          <p:cNvPr id="5" name="Contenidor de peu de pà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p>
        </p:txBody>
      </p:sp>
      <p:sp>
        <p:nvSpPr>
          <p:cNvPr id="6" name="Conteni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43838-3F9B-4C9F-BDDC-988BD1D4E9D5}" type="slidenum">
              <a:rPr lang="es-ES_tradnl" smtClean="0"/>
              <a:t>‹#›</a:t>
            </a:fld>
            <a:endParaRPr lang="es-ES_tradnl"/>
          </a:p>
        </p:txBody>
      </p:sp>
    </p:spTree>
    <p:extLst>
      <p:ext uri="{BB962C8B-B14F-4D97-AF65-F5344CB8AC3E}">
        <p14:creationId xmlns:p14="http://schemas.microsoft.com/office/powerpoint/2010/main" val="20099293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a-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Titillium Web"/>
              <a:buNone/>
              <a:defRPr sz="4400" b="1" i="0" u="none" strike="noStrike" cap="none">
                <a:solidFill>
                  <a:schemeClr val="dk1"/>
                </a:solidFill>
                <a:latin typeface="Titillium Web"/>
                <a:ea typeface="Titillium Web"/>
                <a:cs typeface="Titillium Web"/>
                <a:sym typeface="Titillium Web"/>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Roboto Light"/>
                <a:ea typeface="Roboto Light"/>
                <a:cs typeface="Roboto Light"/>
                <a:sym typeface="Roboto Light"/>
              </a:defRPr>
            </a:lvl1pPr>
            <a:lvl2pPr marL="914400" marR="0" lvl="1"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2pPr>
            <a:lvl3pPr marL="1371600" marR="0" lvl="2"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Roboto Light"/>
                <a:ea typeface="Roboto Light"/>
                <a:cs typeface="Roboto Light"/>
                <a:sym typeface="Roboto Light"/>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4pPr>
            <a:lvl5pPr marL="2286000" marR="0" lvl="4"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Roboto Light"/>
                <a:ea typeface="Roboto Light"/>
                <a:cs typeface="Roboto Light"/>
                <a:sym typeface="Roboto Light"/>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Roboto Light"/>
                <a:ea typeface="Roboto Light"/>
                <a:cs typeface="Roboto Light"/>
                <a:sym typeface="Roboto Light"/>
              </a:defRPr>
            </a:lvl9pPr>
          </a:lstStyle>
          <a:p>
            <a:endParaRPr/>
          </a:p>
        </p:txBody>
      </p:sp>
      <p:sp>
        <p:nvSpPr>
          <p:cNvPr id="12" name="Google Shape;12;p13"/>
          <p:cNvSpPr txBox="1">
            <a:spLocks noGrp="1"/>
          </p:cNvSpPr>
          <p:nvPr>
            <p:ph type="ftr" idx="11"/>
          </p:nvPr>
        </p:nvSpPr>
        <p:spPr>
          <a:xfrm>
            <a:off x="216692" y="6492875"/>
            <a:ext cx="6348413" cy="228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Roboto Light"/>
                <a:ea typeface="Roboto Light"/>
                <a:cs typeface="Roboto Light"/>
                <a:sym typeface="Roboto Ligh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boto Light"/>
                <a:ea typeface="Roboto Light"/>
                <a:cs typeface="Roboto Light"/>
                <a:sym typeface="Roboto Light"/>
              </a:defRPr>
            </a:lvl9pPr>
          </a:lstStyle>
          <a:p>
            <a:endParaRPr/>
          </a:p>
        </p:txBody>
      </p:sp>
    </p:spTree>
    <p:extLst>
      <p:ext uri="{BB962C8B-B14F-4D97-AF65-F5344CB8AC3E}">
        <p14:creationId xmlns:p14="http://schemas.microsoft.com/office/powerpoint/2010/main" val="415970228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90" name="Google Shape;90;p5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1" name="Google Shape;91;p5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92" name="Google Shape;92;p5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3" name="Google Shape;93;p5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4" name="Google Shape;94;p5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2880452162"/>
      </p:ext>
    </p:extLst>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sp>
        <p:nvSpPr>
          <p:cNvPr id="330" name="Google Shape;330;p7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1" name="Google Shape;331;p7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2" name="Google Shape;332;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3" name="Google Shape;333;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334" name="Google Shape;334;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ES"/>
              <a:t>‹#›</a:t>
            </a:fld>
            <a:endParaRPr/>
          </a:p>
        </p:txBody>
      </p:sp>
    </p:spTree>
    <p:extLst>
      <p:ext uri="{BB962C8B-B14F-4D97-AF65-F5344CB8AC3E}">
        <p14:creationId xmlns:p14="http://schemas.microsoft.com/office/powerpoint/2010/main" val="3284217393"/>
      </p:ext>
    </p:extLst>
  </p:cSld>
  <p:clrMap bg1="lt1" tx1="dk1" bg2="dk2" tx2="lt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5.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4.xml"/><Relationship Id="rId5" Type="http://schemas.openxmlformats.org/officeDocument/2006/relationships/image" Target="../media/image1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png"/><Relationship Id="rId7" Type="http://schemas.openxmlformats.org/officeDocument/2006/relationships/hyperlink" Target="mailto:info@charter-alliance.eu" TargetMode="Externa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hyperlink" Target="http://www.charter-alliance.eu/" TargetMode="External"/><Relationship Id="rId11" Type="http://schemas.openxmlformats.org/officeDocument/2006/relationships/image" Target="../media/image22.png"/><Relationship Id="rId5" Type="http://schemas.openxmlformats.org/officeDocument/2006/relationships/image" Target="../media/image18.jpg"/><Relationship Id="rId10" Type="http://schemas.openxmlformats.org/officeDocument/2006/relationships/image" Target="../media/image21.png"/><Relationship Id="rId4" Type="http://schemas.openxmlformats.org/officeDocument/2006/relationships/image" Target="../media/image11.png"/><Relationship Id="rId9"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pic>
        <p:nvPicPr>
          <p:cNvPr id="562" name="Google Shape;562;p3"/>
          <p:cNvPicPr preferRelativeResize="0"/>
          <p:nvPr/>
        </p:nvPicPr>
        <p:blipFill rotWithShape="1">
          <a:blip r:embed="rId3">
            <a:alphaModFix/>
          </a:blip>
          <a:srcRect/>
          <a:stretch/>
        </p:blipFill>
        <p:spPr>
          <a:xfrm>
            <a:off x="0" y="0"/>
            <a:ext cx="12192000" cy="6866922"/>
          </a:xfrm>
          <a:prstGeom prst="rect">
            <a:avLst/>
          </a:prstGeom>
          <a:noFill/>
          <a:ln>
            <a:noFill/>
          </a:ln>
        </p:spPr>
      </p:pic>
      <p:sp>
        <p:nvSpPr>
          <p:cNvPr id="563" name="Google Shape;563;p3"/>
          <p:cNvSpPr txBox="1">
            <a:spLocks noGrp="1"/>
          </p:cNvSpPr>
          <p:nvPr>
            <p:ph type="ctrTitle"/>
          </p:nvPr>
        </p:nvSpPr>
        <p:spPr>
          <a:xfrm>
            <a:off x="-245327" y="5033418"/>
            <a:ext cx="12192000" cy="540544"/>
          </a:xfrm>
          <a:prstGeom prst="rect">
            <a:avLst/>
          </a:prstGeom>
          <a:noFill/>
          <a:ln>
            <a:noFill/>
          </a:ln>
        </p:spPr>
        <p:txBody>
          <a:bodyPr spcFirstLastPara="1" wrap="square" lIns="91425" tIns="45700" rIns="91425" bIns="45700" anchor="b" anchorCtr="0">
            <a:noAutofit/>
          </a:bodyPr>
          <a:lstStyle/>
          <a:p>
            <a:pPr marL="0" lvl="0" indent="0" algn="ctr" rtl="0">
              <a:lnSpc>
                <a:spcPct val="101333"/>
              </a:lnSpc>
              <a:spcBef>
                <a:spcPts val="0"/>
              </a:spcBef>
              <a:spcAft>
                <a:spcPts val="0"/>
              </a:spcAft>
              <a:buClr>
                <a:schemeClr val="accent1"/>
              </a:buClr>
              <a:buSzPts val="3200"/>
              <a:buFont typeface="Titillium Web"/>
              <a:buNone/>
            </a:pPr>
            <a:r>
              <a:rPr lang="es-ES" sz="3000" b="1" dirty="0" err="1">
                <a:solidFill>
                  <a:schemeClr val="accent1"/>
                </a:solidFill>
                <a:latin typeface="Titillium Web" panose="00000500000000000000" pitchFamily="2" charset="0"/>
                <a:ea typeface="Roboto"/>
                <a:cs typeface="Roboto"/>
                <a:sym typeface="Roboto"/>
              </a:rPr>
              <a:t>Introduction</a:t>
            </a:r>
            <a:r>
              <a:rPr lang="es-ES" sz="3000" b="1" dirty="0">
                <a:solidFill>
                  <a:schemeClr val="accent1"/>
                </a:solidFill>
                <a:latin typeface="Titillium Web" panose="00000500000000000000" pitchFamily="2" charset="0"/>
                <a:ea typeface="Roboto"/>
                <a:cs typeface="Roboto"/>
                <a:sym typeface="Roboto"/>
              </a:rPr>
              <a:t> to the CHARTER Alliance</a:t>
            </a:r>
            <a:endParaRPr b="1" dirty="0">
              <a:latin typeface="Titillium Web" panose="00000500000000000000" pitchFamily="2" charset="0"/>
            </a:endParaRPr>
          </a:p>
        </p:txBody>
      </p:sp>
      <p:sp>
        <p:nvSpPr>
          <p:cNvPr id="564" name="Google Shape;564;p3"/>
          <p:cNvSpPr txBox="1">
            <a:spLocks noGrp="1"/>
          </p:cNvSpPr>
          <p:nvPr>
            <p:ph type="subTitle" idx="1"/>
          </p:nvPr>
        </p:nvSpPr>
        <p:spPr>
          <a:xfrm>
            <a:off x="48955" y="5613646"/>
            <a:ext cx="7854424" cy="27146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000"/>
              <a:buNone/>
            </a:pPr>
            <a:r>
              <a:rPr lang="es-ES" sz="2000" b="1">
                <a:latin typeface="Roboto"/>
                <a:ea typeface="Roboto"/>
                <a:cs typeface="Roboto"/>
                <a:sym typeface="Roboto"/>
              </a:rPr>
              <a:t>Lluís Bonet</a:t>
            </a:r>
            <a:r>
              <a:rPr lang="es-ES" sz="2000">
                <a:latin typeface="Roboto"/>
                <a:ea typeface="Roboto"/>
                <a:cs typeface="Roboto"/>
                <a:sym typeface="Roboto"/>
              </a:rPr>
              <a:t>, </a:t>
            </a:r>
            <a:r>
              <a:rPr lang="es-ES" sz="2000" dirty="0" err="1">
                <a:latin typeface="Roboto"/>
                <a:ea typeface="Roboto"/>
                <a:cs typeface="Roboto"/>
                <a:sym typeface="Roboto"/>
              </a:rPr>
              <a:t>University</a:t>
            </a:r>
            <a:r>
              <a:rPr lang="es-ES" sz="2000" dirty="0">
                <a:latin typeface="Roboto"/>
                <a:ea typeface="Roboto"/>
                <a:cs typeface="Roboto"/>
                <a:sym typeface="Roboto"/>
              </a:rPr>
              <a:t> of Barcelona. CHARTER project Coordinator</a:t>
            </a:r>
            <a:endParaRPr dirty="0"/>
          </a:p>
        </p:txBody>
      </p:sp>
      <p:sp>
        <p:nvSpPr>
          <p:cNvPr id="565" name="Google Shape;565;p3"/>
          <p:cNvSpPr txBox="1"/>
          <p:nvPr/>
        </p:nvSpPr>
        <p:spPr>
          <a:xfrm>
            <a:off x="127011" y="5947095"/>
            <a:ext cx="4916043" cy="379813"/>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s-ES" sz="1800" b="0" i="0" u="none" strike="noStrike" cap="none" dirty="0">
                <a:solidFill>
                  <a:schemeClr val="dk1"/>
                </a:solidFill>
                <a:latin typeface="Roboto Light"/>
                <a:ea typeface="Roboto Light"/>
                <a:cs typeface="Roboto Light"/>
                <a:sym typeface="Roboto Light"/>
              </a:rPr>
              <a:t>27 </a:t>
            </a:r>
            <a:r>
              <a:rPr lang="es-ES" sz="1800" b="0" i="0" u="none" strike="noStrike" cap="none" dirty="0" err="1">
                <a:solidFill>
                  <a:schemeClr val="dk1"/>
                </a:solidFill>
                <a:latin typeface="Roboto Light"/>
                <a:ea typeface="Roboto Light"/>
                <a:cs typeface="Roboto Light"/>
                <a:sym typeface="Roboto Light"/>
              </a:rPr>
              <a:t>March</a:t>
            </a:r>
            <a:r>
              <a:rPr lang="es-ES" sz="1800" b="0" i="0" u="none" strike="noStrike" cap="none" dirty="0">
                <a:solidFill>
                  <a:schemeClr val="dk1"/>
                </a:solidFill>
                <a:latin typeface="Roboto Light"/>
                <a:ea typeface="Roboto Light"/>
                <a:cs typeface="Roboto Light"/>
                <a:sym typeface="Roboto Light"/>
              </a:rPr>
              <a:t> 2024 EHHF </a:t>
            </a:r>
            <a:r>
              <a:rPr lang="es-ES" dirty="0">
                <a:solidFill>
                  <a:schemeClr val="dk1"/>
                </a:solidFill>
                <a:latin typeface="Roboto Light"/>
                <a:ea typeface="Roboto Light"/>
                <a:cs typeface="Roboto Light"/>
                <a:sym typeface="Roboto Light"/>
              </a:rPr>
              <a:t>online </a:t>
            </a:r>
            <a:r>
              <a:rPr lang="es-ES" sz="1800" b="0" i="0" u="none" strike="noStrike" cap="none" dirty="0">
                <a:solidFill>
                  <a:schemeClr val="dk1"/>
                </a:solidFill>
                <a:latin typeface="Roboto Light"/>
                <a:ea typeface="Roboto Light"/>
                <a:cs typeface="Roboto Light"/>
                <a:sym typeface="Roboto Light"/>
              </a:rPr>
              <a:t>meeting</a:t>
            </a:r>
            <a:endParaRPr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3280536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pic>
        <p:nvPicPr>
          <p:cNvPr id="597" name="Google Shape;597;p28"/>
          <p:cNvPicPr preferRelativeResize="0"/>
          <p:nvPr/>
        </p:nvPicPr>
        <p:blipFill rotWithShape="1">
          <a:blip r:embed="rId3">
            <a:alphaModFix/>
          </a:blip>
          <a:srcRect/>
          <a:stretch/>
        </p:blipFill>
        <p:spPr>
          <a:xfrm>
            <a:off x="2832898" y="1284984"/>
            <a:ext cx="4911213" cy="4420909"/>
          </a:xfrm>
          <a:prstGeom prst="rect">
            <a:avLst/>
          </a:prstGeom>
          <a:noFill/>
          <a:ln>
            <a:noFill/>
          </a:ln>
        </p:spPr>
      </p:pic>
      <p:sp>
        <p:nvSpPr>
          <p:cNvPr id="598" name="Google Shape;598;p28"/>
          <p:cNvSpPr txBox="1">
            <a:spLocks noGrp="1"/>
          </p:cNvSpPr>
          <p:nvPr>
            <p:ph type="title"/>
          </p:nvPr>
        </p:nvSpPr>
        <p:spPr>
          <a:xfrm>
            <a:off x="90273" y="100454"/>
            <a:ext cx="7719154" cy="91360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Titillium Web"/>
              <a:buNone/>
            </a:pPr>
            <a:r>
              <a:rPr lang="es-ES" sz="2900" b="1" dirty="0">
                <a:solidFill>
                  <a:schemeClr val="accent6"/>
                </a:solidFill>
                <a:latin typeface="Titillium Web" panose="00000500000000000000" pitchFamily="2" charset="0"/>
                <a:ea typeface="Roboto"/>
                <a:cs typeface="Roboto"/>
                <a:sym typeface="Roboto"/>
              </a:rPr>
              <a:t>CHARTER</a:t>
            </a:r>
            <a:r>
              <a:rPr lang="es-ES" sz="1800" dirty="0">
                <a:solidFill>
                  <a:schemeClr val="accent6"/>
                </a:solidFill>
                <a:latin typeface="Titillium Web" panose="00000500000000000000" pitchFamily="2" charset="0"/>
                <a:ea typeface="Roboto"/>
                <a:cs typeface="Roboto"/>
                <a:sym typeface="Roboto"/>
              </a:rPr>
              <a:t> </a:t>
            </a:r>
            <a:br>
              <a:rPr lang="es-ES" sz="1800" dirty="0">
                <a:solidFill>
                  <a:schemeClr val="accent6"/>
                </a:solidFill>
                <a:latin typeface="Titillium Web" panose="00000500000000000000" pitchFamily="2" charset="0"/>
                <a:ea typeface="Roboto"/>
                <a:cs typeface="Roboto"/>
                <a:sym typeface="Roboto"/>
              </a:rPr>
            </a:br>
            <a:r>
              <a:rPr lang="es-ES" sz="1800" dirty="0">
                <a:solidFill>
                  <a:schemeClr val="accent6"/>
                </a:solidFill>
                <a:latin typeface="Titillium Web" panose="00000500000000000000" pitchFamily="2" charset="0"/>
                <a:ea typeface="Roboto"/>
                <a:cs typeface="Roboto"/>
                <a:sym typeface="Roboto"/>
              </a:rPr>
              <a:t>C</a:t>
            </a:r>
            <a:r>
              <a:rPr lang="es-ES" sz="1800" b="0" dirty="0">
                <a:solidFill>
                  <a:schemeClr val="accent6"/>
                </a:solidFill>
                <a:latin typeface="Titillium Web" panose="00000500000000000000" pitchFamily="2" charset="0"/>
                <a:ea typeface="Roboto"/>
                <a:cs typeface="Roboto"/>
                <a:sym typeface="Roboto"/>
              </a:rPr>
              <a:t>ultural </a:t>
            </a:r>
            <a:r>
              <a:rPr lang="es-ES" sz="1800" dirty="0" err="1">
                <a:solidFill>
                  <a:schemeClr val="accent6"/>
                </a:solidFill>
                <a:latin typeface="Titillium Web" panose="00000500000000000000" pitchFamily="2" charset="0"/>
                <a:ea typeface="Roboto"/>
                <a:cs typeface="Roboto"/>
                <a:sym typeface="Roboto"/>
              </a:rPr>
              <a:t>H</a:t>
            </a:r>
            <a:r>
              <a:rPr lang="es-ES" sz="1800" b="0" dirty="0" err="1">
                <a:solidFill>
                  <a:schemeClr val="accent6"/>
                </a:solidFill>
                <a:latin typeface="Titillium Web" panose="00000500000000000000" pitchFamily="2" charset="0"/>
                <a:ea typeface="Roboto"/>
                <a:cs typeface="Roboto"/>
                <a:sym typeface="Roboto"/>
              </a:rPr>
              <a:t>eritage</a:t>
            </a:r>
            <a:r>
              <a:rPr lang="es-ES" sz="1800" b="0" dirty="0">
                <a:solidFill>
                  <a:schemeClr val="accent6"/>
                </a:solidFill>
                <a:latin typeface="Titillium Web" panose="00000500000000000000" pitchFamily="2" charset="0"/>
                <a:ea typeface="Roboto"/>
                <a:cs typeface="Roboto"/>
                <a:sym typeface="Roboto"/>
              </a:rPr>
              <a:t> </a:t>
            </a:r>
            <a:r>
              <a:rPr lang="es-ES" sz="1800" dirty="0" err="1">
                <a:solidFill>
                  <a:schemeClr val="accent6"/>
                </a:solidFill>
                <a:latin typeface="Titillium Web" panose="00000500000000000000" pitchFamily="2" charset="0"/>
                <a:ea typeface="Roboto"/>
                <a:cs typeface="Roboto"/>
                <a:sym typeface="Roboto"/>
              </a:rPr>
              <a:t>A</a:t>
            </a:r>
            <a:r>
              <a:rPr lang="es-ES" sz="1800" b="0" dirty="0" err="1">
                <a:solidFill>
                  <a:schemeClr val="accent6"/>
                </a:solidFill>
                <a:latin typeface="Titillium Web" panose="00000500000000000000" pitchFamily="2" charset="0"/>
                <a:ea typeface="Roboto"/>
                <a:cs typeface="Roboto"/>
                <a:sym typeface="Roboto"/>
              </a:rPr>
              <a:t>ctions</a:t>
            </a:r>
            <a:r>
              <a:rPr lang="es-ES" sz="1800" b="0" dirty="0">
                <a:solidFill>
                  <a:schemeClr val="accent6"/>
                </a:solidFill>
                <a:latin typeface="Titillium Web" panose="00000500000000000000" pitchFamily="2" charset="0"/>
                <a:ea typeface="Roboto"/>
                <a:cs typeface="Roboto"/>
                <a:sym typeface="Roboto"/>
              </a:rPr>
              <a:t> </a:t>
            </a:r>
            <a:r>
              <a:rPr lang="es-ES" sz="1800" b="0" dirty="0" err="1">
                <a:solidFill>
                  <a:schemeClr val="accent6"/>
                </a:solidFill>
                <a:latin typeface="Titillium Web" panose="00000500000000000000" pitchFamily="2" charset="0"/>
                <a:ea typeface="Roboto"/>
                <a:cs typeface="Roboto"/>
                <a:sym typeface="Roboto"/>
              </a:rPr>
              <a:t>to</a:t>
            </a:r>
            <a:r>
              <a:rPr lang="es-ES" sz="1800" b="0" dirty="0">
                <a:solidFill>
                  <a:schemeClr val="accent6"/>
                </a:solidFill>
                <a:latin typeface="Titillium Web" panose="00000500000000000000" pitchFamily="2" charset="0"/>
                <a:ea typeface="Roboto"/>
                <a:cs typeface="Roboto"/>
                <a:sym typeface="Roboto"/>
              </a:rPr>
              <a:t> </a:t>
            </a:r>
            <a:r>
              <a:rPr lang="es-ES" sz="1800" dirty="0">
                <a:solidFill>
                  <a:schemeClr val="accent6"/>
                </a:solidFill>
                <a:latin typeface="Titillium Web" panose="00000500000000000000" pitchFamily="2" charset="0"/>
                <a:ea typeface="Roboto"/>
                <a:cs typeface="Roboto"/>
                <a:sym typeface="Roboto"/>
              </a:rPr>
              <a:t>R</a:t>
            </a:r>
            <a:r>
              <a:rPr lang="es-ES" sz="1800" b="0" dirty="0">
                <a:solidFill>
                  <a:schemeClr val="accent6"/>
                </a:solidFill>
                <a:latin typeface="Titillium Web" panose="00000500000000000000" pitchFamily="2" charset="0"/>
                <a:ea typeface="Roboto"/>
                <a:cs typeface="Roboto"/>
                <a:sym typeface="Roboto"/>
              </a:rPr>
              <a:t>efine </a:t>
            </a:r>
            <a:r>
              <a:rPr lang="es-ES" sz="1800" dirty="0">
                <a:solidFill>
                  <a:schemeClr val="accent6"/>
                </a:solidFill>
                <a:latin typeface="Titillium Web" panose="00000500000000000000" pitchFamily="2" charset="0"/>
                <a:ea typeface="Roboto"/>
                <a:cs typeface="Roboto"/>
                <a:sym typeface="Roboto"/>
              </a:rPr>
              <a:t>T</a:t>
            </a:r>
            <a:r>
              <a:rPr lang="es-ES" sz="1800" b="0" dirty="0">
                <a:solidFill>
                  <a:schemeClr val="accent6"/>
                </a:solidFill>
                <a:latin typeface="Titillium Web" panose="00000500000000000000" pitchFamily="2" charset="0"/>
                <a:ea typeface="Roboto"/>
                <a:cs typeface="Roboto"/>
                <a:sym typeface="Roboto"/>
              </a:rPr>
              <a:t>raining, </a:t>
            </a:r>
            <a:r>
              <a:rPr lang="es-ES" sz="1800" dirty="0" err="1">
                <a:solidFill>
                  <a:schemeClr val="accent6"/>
                </a:solidFill>
                <a:latin typeface="Titillium Web" panose="00000500000000000000" pitchFamily="2" charset="0"/>
                <a:ea typeface="Roboto"/>
                <a:cs typeface="Roboto"/>
                <a:sym typeface="Roboto"/>
              </a:rPr>
              <a:t>E</a:t>
            </a:r>
            <a:r>
              <a:rPr lang="es-ES" sz="1800" b="0" dirty="0" err="1">
                <a:solidFill>
                  <a:schemeClr val="accent6"/>
                </a:solidFill>
                <a:latin typeface="Titillium Web" panose="00000500000000000000" pitchFamily="2" charset="0"/>
                <a:ea typeface="Roboto"/>
                <a:cs typeface="Roboto"/>
                <a:sym typeface="Roboto"/>
              </a:rPr>
              <a:t>ducation</a:t>
            </a:r>
            <a:r>
              <a:rPr lang="es-ES" sz="1800" b="0" dirty="0">
                <a:solidFill>
                  <a:schemeClr val="accent6"/>
                </a:solidFill>
                <a:latin typeface="Titillium Web" panose="00000500000000000000" pitchFamily="2" charset="0"/>
                <a:ea typeface="Roboto"/>
                <a:cs typeface="Roboto"/>
                <a:sym typeface="Roboto"/>
              </a:rPr>
              <a:t> and </a:t>
            </a:r>
            <a:r>
              <a:rPr lang="es-ES" sz="1800" dirty="0">
                <a:solidFill>
                  <a:schemeClr val="accent6"/>
                </a:solidFill>
                <a:latin typeface="Titillium Web" panose="00000500000000000000" pitchFamily="2" charset="0"/>
                <a:ea typeface="Roboto"/>
                <a:cs typeface="Roboto"/>
                <a:sym typeface="Roboto"/>
              </a:rPr>
              <a:t>R</a:t>
            </a:r>
            <a:r>
              <a:rPr lang="es-ES" sz="1800" b="0" dirty="0">
                <a:solidFill>
                  <a:schemeClr val="accent6"/>
                </a:solidFill>
                <a:latin typeface="Titillium Web" panose="00000500000000000000" pitchFamily="2" charset="0"/>
                <a:ea typeface="Roboto"/>
                <a:cs typeface="Roboto"/>
                <a:sym typeface="Roboto"/>
              </a:rPr>
              <a:t>oles</a:t>
            </a:r>
            <a:endParaRPr dirty="0">
              <a:latin typeface="Titillium Web" panose="00000500000000000000" pitchFamily="2" charset="0"/>
            </a:endParaRPr>
          </a:p>
        </p:txBody>
      </p:sp>
      <p:sp>
        <p:nvSpPr>
          <p:cNvPr id="599" name="Google Shape;599;p28"/>
          <p:cNvSpPr txBox="1">
            <a:spLocks noGrp="1"/>
          </p:cNvSpPr>
          <p:nvPr>
            <p:ph type="body" idx="2"/>
          </p:nvPr>
        </p:nvSpPr>
        <p:spPr>
          <a:xfrm>
            <a:off x="4228171" y="1432719"/>
            <a:ext cx="3735657" cy="4768056"/>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000"/>
              <a:buNone/>
            </a:pPr>
            <a:r>
              <a:rPr lang="es-ES"/>
              <a:t> </a:t>
            </a:r>
            <a:endParaRPr/>
          </a:p>
        </p:txBody>
      </p:sp>
      <p:sp>
        <p:nvSpPr>
          <p:cNvPr id="600" name="Google Shape;600;p28"/>
          <p:cNvSpPr txBox="1">
            <a:spLocks noGrp="1"/>
          </p:cNvSpPr>
          <p:nvPr>
            <p:ph type="body" idx="3"/>
          </p:nvPr>
        </p:nvSpPr>
        <p:spPr>
          <a:xfrm>
            <a:off x="7848247" y="610958"/>
            <a:ext cx="4330072" cy="595519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600"/>
              </a:spcBef>
              <a:spcAft>
                <a:spcPts val="0"/>
              </a:spcAft>
              <a:buSzPts val="2000"/>
              <a:buNone/>
            </a:pPr>
            <a:r>
              <a:rPr lang="en-AU" sz="1600" b="1" dirty="0">
                <a:solidFill>
                  <a:schemeClr val="accent6"/>
                </a:solidFill>
                <a:latin typeface="Roboto Light" panose="02000000000000000000" pitchFamily="2" charset="0"/>
                <a:ea typeface="Roboto Light" panose="02000000000000000000" pitchFamily="2" charset="0"/>
                <a:cs typeface="Roboto"/>
                <a:sym typeface="Roboto"/>
              </a:rPr>
              <a:t>A European alliance among 4 key stakeholders</a:t>
            </a:r>
            <a:endParaRPr lang="en-AU" sz="1600" dirty="0">
              <a:latin typeface="Roboto Light" panose="02000000000000000000" pitchFamily="2" charset="0"/>
              <a:ea typeface="Roboto Light" panose="02000000000000000000" pitchFamily="2" charset="0"/>
              <a:cs typeface="Roboto"/>
              <a:sym typeface="Roboto"/>
            </a:endParaRPr>
          </a:p>
          <a:p>
            <a:pPr marL="0" lvl="0" indent="0" algn="l" rtl="0">
              <a:lnSpc>
                <a:spcPct val="100000"/>
              </a:lnSpc>
              <a:spcBef>
                <a:spcPts val="600"/>
              </a:spcBef>
              <a:spcAft>
                <a:spcPts val="0"/>
              </a:spcAft>
              <a:buSzPts val="2000"/>
              <a:buNone/>
            </a:pPr>
            <a:r>
              <a:rPr lang="en-AU" sz="1600" dirty="0">
                <a:latin typeface="Roboto Light" panose="02000000000000000000" pitchFamily="2" charset="0"/>
                <a:ea typeface="Roboto Light" panose="02000000000000000000" pitchFamily="2" charset="0"/>
                <a:cs typeface="Roboto"/>
                <a:sym typeface="Roboto"/>
              </a:rPr>
              <a:t>1. The </a:t>
            </a:r>
            <a:r>
              <a:rPr lang="en-AU" sz="1600" b="1" dirty="0">
                <a:solidFill>
                  <a:schemeClr val="accent6"/>
                </a:solidFill>
                <a:latin typeface="Roboto Light" panose="02000000000000000000" pitchFamily="2" charset="0"/>
                <a:ea typeface="Roboto Light" panose="02000000000000000000" pitchFamily="2" charset="0"/>
                <a:cs typeface="Roboto"/>
                <a:sym typeface="Roboto"/>
              </a:rPr>
              <a:t>education and training </a:t>
            </a:r>
            <a:r>
              <a:rPr lang="en-AU" sz="1600" dirty="0">
                <a:latin typeface="Roboto Light" panose="02000000000000000000" pitchFamily="2" charset="0"/>
                <a:ea typeface="Roboto Light" panose="02000000000000000000" pitchFamily="2" charset="0"/>
                <a:cs typeface="Roboto"/>
                <a:sym typeface="Roboto"/>
              </a:rPr>
              <a:t>providers that seek to improve clarity on curricula provision, types, levels and delivery routes to promote quality in learning outcomes, equivalence and mobility.</a:t>
            </a:r>
            <a:endParaRPr lang="en-AU" sz="1600" dirty="0">
              <a:latin typeface="Roboto Light" panose="02000000000000000000" pitchFamily="2" charset="0"/>
              <a:ea typeface="Roboto Light" panose="02000000000000000000" pitchFamily="2" charset="0"/>
            </a:endParaRPr>
          </a:p>
          <a:p>
            <a:pPr marL="0" lvl="0" indent="0" algn="l" rtl="0">
              <a:lnSpc>
                <a:spcPct val="100000"/>
              </a:lnSpc>
              <a:spcBef>
                <a:spcPts val="600"/>
              </a:spcBef>
              <a:spcAft>
                <a:spcPts val="0"/>
              </a:spcAft>
              <a:buSzPts val="2000"/>
              <a:buNone/>
            </a:pPr>
            <a:r>
              <a:rPr lang="en-AU" sz="1600" dirty="0">
                <a:latin typeface="Roboto Light" panose="02000000000000000000" pitchFamily="2" charset="0"/>
                <a:ea typeface="Roboto Light" panose="02000000000000000000" pitchFamily="2" charset="0"/>
                <a:cs typeface="Roboto"/>
                <a:sym typeface="Roboto"/>
              </a:rPr>
              <a:t>2. The </a:t>
            </a:r>
            <a:r>
              <a:rPr lang="en-AU" sz="1600" b="1" dirty="0">
                <a:solidFill>
                  <a:schemeClr val="accent6"/>
                </a:solidFill>
                <a:latin typeface="Roboto Light" panose="02000000000000000000" pitchFamily="2" charset="0"/>
                <a:ea typeface="Roboto Light" panose="02000000000000000000" pitchFamily="2" charset="0"/>
                <a:cs typeface="Roboto"/>
                <a:sym typeface="Roboto"/>
              </a:rPr>
              <a:t>industry</a:t>
            </a:r>
            <a:r>
              <a:rPr lang="en-AU" sz="1600" dirty="0">
                <a:latin typeface="Roboto Light" panose="02000000000000000000" pitchFamily="2" charset="0"/>
                <a:ea typeface="Roboto Light" panose="02000000000000000000" pitchFamily="2" charset="0"/>
                <a:cs typeface="Roboto"/>
                <a:sym typeface="Roboto"/>
              </a:rPr>
              <a:t> that wish to be certain of the availability of high-quality expertise, distributed regionally to facilitate the sustainable access, use and promotion of cultural heritage</a:t>
            </a:r>
            <a:endParaRPr lang="en-AU" sz="1600" dirty="0">
              <a:latin typeface="Roboto Light" panose="02000000000000000000" pitchFamily="2" charset="0"/>
              <a:ea typeface="Roboto Light" panose="02000000000000000000" pitchFamily="2" charset="0"/>
            </a:endParaRPr>
          </a:p>
          <a:p>
            <a:pPr marL="0" lvl="0" indent="0" algn="l" rtl="0">
              <a:lnSpc>
                <a:spcPct val="100000"/>
              </a:lnSpc>
              <a:spcBef>
                <a:spcPts val="600"/>
              </a:spcBef>
              <a:spcAft>
                <a:spcPts val="0"/>
              </a:spcAft>
              <a:buSzPts val="2000"/>
              <a:buNone/>
            </a:pPr>
            <a:r>
              <a:rPr lang="en-AU" sz="1600" dirty="0">
                <a:latin typeface="Roboto Light" panose="02000000000000000000" pitchFamily="2" charset="0"/>
                <a:ea typeface="Roboto Light" panose="02000000000000000000" pitchFamily="2" charset="0"/>
                <a:cs typeface="Roboto"/>
                <a:sym typeface="Roboto"/>
              </a:rPr>
              <a:t>3. </a:t>
            </a:r>
            <a:r>
              <a:rPr lang="en-AU" sz="1600" b="1" dirty="0">
                <a:solidFill>
                  <a:schemeClr val="accent6"/>
                </a:solidFill>
                <a:latin typeface="Roboto Light" panose="02000000000000000000" pitchFamily="2" charset="0"/>
                <a:ea typeface="Roboto Light" panose="02000000000000000000" pitchFamily="2" charset="0"/>
                <a:cs typeface="Roboto"/>
                <a:sym typeface="Roboto"/>
              </a:rPr>
              <a:t>Public bodies and agencies </a:t>
            </a:r>
            <a:r>
              <a:rPr lang="en-AU" sz="1600" dirty="0">
                <a:latin typeface="Roboto Light" panose="02000000000000000000" pitchFamily="2" charset="0"/>
                <a:ea typeface="Roboto Light" panose="02000000000000000000" pitchFamily="2" charset="0"/>
                <a:cs typeface="Roboto"/>
                <a:sym typeface="Roboto"/>
              </a:rPr>
              <a:t>that need to articulate policies that safeguard, sustain and promote cultural heritage for the common good by resourcing the transmission of skills</a:t>
            </a:r>
            <a:endParaRPr lang="en-AU" sz="1600" dirty="0">
              <a:latin typeface="Roboto Light" panose="02000000000000000000" pitchFamily="2" charset="0"/>
              <a:ea typeface="Roboto Light" panose="02000000000000000000" pitchFamily="2" charset="0"/>
            </a:endParaRPr>
          </a:p>
          <a:p>
            <a:pPr marL="0" lvl="0" indent="0" algn="l" rtl="0">
              <a:lnSpc>
                <a:spcPct val="100000"/>
              </a:lnSpc>
              <a:spcBef>
                <a:spcPts val="600"/>
              </a:spcBef>
              <a:spcAft>
                <a:spcPts val="0"/>
              </a:spcAft>
              <a:buSzPts val="2000"/>
              <a:buNone/>
            </a:pPr>
            <a:r>
              <a:rPr lang="en-AU" sz="1600" dirty="0">
                <a:latin typeface="Roboto Light" panose="02000000000000000000" pitchFamily="2" charset="0"/>
                <a:ea typeface="Roboto Light" panose="02000000000000000000" pitchFamily="2" charset="0"/>
                <a:cs typeface="Roboto"/>
                <a:sym typeface="Roboto"/>
              </a:rPr>
              <a:t>4. Cultural Heritage </a:t>
            </a:r>
            <a:r>
              <a:rPr lang="en-AU" sz="1600" b="1" dirty="0">
                <a:solidFill>
                  <a:schemeClr val="accent6"/>
                </a:solidFill>
                <a:latin typeface="Roboto Light" panose="02000000000000000000" pitchFamily="2" charset="0"/>
                <a:ea typeface="Roboto Light" panose="02000000000000000000" pitchFamily="2" charset="0"/>
                <a:cs typeface="Roboto"/>
                <a:sym typeface="Roboto"/>
              </a:rPr>
              <a:t>professionals</a:t>
            </a:r>
            <a:r>
              <a:rPr lang="en-AU" sz="1600" dirty="0">
                <a:latin typeface="Roboto Light" panose="02000000000000000000" pitchFamily="2" charset="0"/>
                <a:ea typeface="Roboto Light" panose="02000000000000000000" pitchFamily="2" charset="0"/>
                <a:cs typeface="Roboto"/>
                <a:sym typeface="Roboto"/>
              </a:rPr>
              <a:t> that seek recognition for their roles and mission as these relate to experience, expertise and professional qualification.</a:t>
            </a:r>
            <a:endParaRPr lang="en-AU" sz="1600" dirty="0">
              <a:latin typeface="Roboto Light" panose="02000000000000000000" pitchFamily="2" charset="0"/>
              <a:ea typeface="Roboto Light" panose="02000000000000000000" pitchFamily="2" charset="0"/>
            </a:endParaRPr>
          </a:p>
          <a:p>
            <a:pPr marL="288000" lvl="0" indent="-288000" algn="l" rtl="0">
              <a:lnSpc>
                <a:spcPct val="100000"/>
              </a:lnSpc>
              <a:spcBef>
                <a:spcPts val="600"/>
              </a:spcBef>
              <a:spcAft>
                <a:spcPts val="0"/>
              </a:spcAft>
              <a:buSzPts val="2000"/>
              <a:buNone/>
            </a:pPr>
            <a:endParaRPr lang="en-AU" sz="1600" dirty="0">
              <a:latin typeface="Roboto"/>
              <a:ea typeface="Roboto"/>
              <a:cs typeface="Roboto"/>
              <a:sym typeface="Roboto"/>
            </a:endParaRPr>
          </a:p>
        </p:txBody>
      </p:sp>
      <p:sp>
        <p:nvSpPr>
          <p:cNvPr id="603" name="Google Shape;603;p28"/>
          <p:cNvSpPr/>
          <p:nvPr/>
        </p:nvSpPr>
        <p:spPr>
          <a:xfrm>
            <a:off x="2613728" y="1093193"/>
            <a:ext cx="722671" cy="679051"/>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04" name="Google Shape;604;p28"/>
          <p:cNvSpPr txBox="1">
            <a:spLocks noGrp="1"/>
          </p:cNvSpPr>
          <p:nvPr>
            <p:ph type="body" idx="1"/>
          </p:nvPr>
        </p:nvSpPr>
        <p:spPr>
          <a:xfrm>
            <a:off x="51100" y="1212074"/>
            <a:ext cx="3033600" cy="5281089"/>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600"/>
              </a:spcBef>
              <a:spcAft>
                <a:spcPts val="0"/>
              </a:spcAft>
              <a:buSzPts val="2000"/>
              <a:buNone/>
            </a:pPr>
            <a:r>
              <a:rPr lang="es-ES" sz="1600" b="1" dirty="0">
                <a:solidFill>
                  <a:srgbClr val="000000"/>
                </a:solidFill>
                <a:latin typeface="Roboto"/>
                <a:ea typeface="Roboto"/>
                <a:cs typeface="Roboto"/>
                <a:sym typeface="Roboto"/>
              </a:rPr>
              <a:t>THE CHARTER CONSORTIUM</a:t>
            </a:r>
            <a:endParaRPr sz="1600" b="1" dirty="0">
              <a:solidFill>
                <a:srgbClr val="000000"/>
              </a:solidFill>
              <a:latin typeface="Roboto"/>
              <a:ea typeface="Roboto"/>
              <a:cs typeface="Roboto"/>
              <a:sym typeface="Roboto"/>
            </a:endParaRPr>
          </a:p>
          <a:p>
            <a:pPr marL="0" lvl="0" indent="0" algn="l" rtl="0">
              <a:lnSpc>
                <a:spcPct val="90000"/>
              </a:lnSpc>
              <a:spcBef>
                <a:spcPts val="600"/>
              </a:spcBef>
              <a:spcAft>
                <a:spcPts val="0"/>
              </a:spcAft>
              <a:buSzPts val="2000"/>
              <a:buNone/>
            </a:pPr>
            <a:r>
              <a:rPr lang="es-ES" sz="1600" b="1" dirty="0">
                <a:solidFill>
                  <a:srgbClr val="000000"/>
                </a:solidFill>
                <a:latin typeface="Roboto"/>
                <a:ea typeface="Roboto"/>
                <a:cs typeface="Roboto"/>
                <a:sym typeface="Roboto"/>
              </a:rPr>
              <a:t>(</a:t>
            </a:r>
            <a:r>
              <a:rPr lang="es-ES" sz="1600" b="1" dirty="0">
                <a:solidFill>
                  <a:srgbClr val="2063A8"/>
                </a:solidFill>
                <a:latin typeface="Roboto"/>
                <a:ea typeface="Roboto"/>
                <a:cs typeface="Roboto"/>
                <a:sym typeface="Roboto"/>
              </a:rPr>
              <a:t>47 members</a:t>
            </a:r>
            <a:r>
              <a:rPr lang="es-ES" sz="1600" b="1" dirty="0">
                <a:solidFill>
                  <a:srgbClr val="000000"/>
                </a:solidFill>
                <a:latin typeface="Roboto"/>
                <a:ea typeface="Roboto"/>
                <a:cs typeface="Roboto"/>
                <a:sym typeface="Roboto"/>
              </a:rPr>
              <a:t>):</a:t>
            </a:r>
            <a:endParaRPr sz="1600" b="1" dirty="0">
              <a:solidFill>
                <a:srgbClr val="000000"/>
              </a:solidFill>
              <a:latin typeface="Roboto"/>
              <a:ea typeface="Roboto"/>
              <a:cs typeface="Roboto"/>
              <a:sym typeface="Roboto"/>
            </a:endParaRPr>
          </a:p>
          <a:p>
            <a:pPr marL="0" lvl="0" indent="0" algn="l" rtl="0">
              <a:lnSpc>
                <a:spcPct val="90000"/>
              </a:lnSpc>
              <a:spcBef>
                <a:spcPts val="600"/>
              </a:spcBef>
              <a:spcAft>
                <a:spcPts val="0"/>
              </a:spcAft>
              <a:buSzPts val="2000"/>
              <a:buNone/>
            </a:pPr>
            <a:endParaRPr sz="1600" b="1" dirty="0">
              <a:solidFill>
                <a:srgbClr val="000000"/>
              </a:solidFill>
              <a:latin typeface="Roboto"/>
              <a:ea typeface="Roboto"/>
              <a:cs typeface="Roboto"/>
              <a:sym typeface="Roboto"/>
            </a:endParaRPr>
          </a:p>
          <a:p>
            <a:pPr marL="0" lvl="0" indent="0" algn="l" rtl="0">
              <a:lnSpc>
                <a:spcPct val="90000"/>
              </a:lnSpc>
              <a:spcBef>
                <a:spcPts val="600"/>
              </a:spcBef>
              <a:spcAft>
                <a:spcPts val="0"/>
              </a:spcAft>
              <a:buSzPts val="2000"/>
              <a:buNone/>
            </a:pPr>
            <a:r>
              <a:rPr lang="es-ES" sz="1600" b="1" dirty="0">
                <a:solidFill>
                  <a:schemeClr val="accent6"/>
                </a:solidFill>
                <a:latin typeface="Roboto Light" panose="02000000000000000000" pitchFamily="2" charset="0"/>
                <a:ea typeface="Roboto Light" panose="02000000000000000000" pitchFamily="2" charset="0"/>
                <a:cs typeface="Roboto"/>
                <a:sym typeface="Roboto"/>
              </a:rPr>
              <a:t>21</a:t>
            </a:r>
            <a:r>
              <a:rPr lang="es-ES" sz="1600" dirty="0">
                <a:solidFill>
                  <a:srgbClr val="000000"/>
                </a:solidFill>
                <a:latin typeface="Roboto Light" panose="02000000000000000000" pitchFamily="2" charset="0"/>
                <a:ea typeface="Roboto Light" panose="02000000000000000000" pitchFamily="2" charset="0"/>
                <a:cs typeface="Roboto"/>
                <a:sym typeface="Roboto"/>
              </a:rPr>
              <a:t> full members:</a:t>
            </a:r>
            <a:endParaRPr dirty="0">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400" dirty="0">
                <a:solidFill>
                  <a:srgbClr val="000000"/>
                </a:solidFill>
                <a:latin typeface="Roboto Light" panose="02000000000000000000" pitchFamily="2" charset="0"/>
                <a:ea typeface="Roboto Light" panose="02000000000000000000" pitchFamily="2" charset="0"/>
                <a:cs typeface="Roboto"/>
                <a:sym typeface="Roboto"/>
              </a:rPr>
              <a:t>- 7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leading</a:t>
            </a:r>
            <a:r>
              <a:rPr lang="es-ES" sz="1400" dirty="0">
                <a:solidFill>
                  <a:srgbClr val="000000"/>
                </a:solidFill>
                <a:latin typeface="Roboto Light" panose="02000000000000000000" pitchFamily="2" charset="0"/>
                <a:ea typeface="Roboto Light" panose="02000000000000000000" pitchFamily="2" charset="0"/>
                <a:cs typeface="Roboto"/>
                <a:sym typeface="Roboto"/>
              </a:rPr>
              <a:t>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academic</a:t>
            </a:r>
            <a:r>
              <a:rPr lang="es-ES" sz="1400" dirty="0">
                <a:solidFill>
                  <a:srgbClr val="000000"/>
                </a:solidFill>
                <a:latin typeface="Roboto Light" panose="02000000000000000000" pitchFamily="2" charset="0"/>
                <a:ea typeface="Roboto Light" panose="02000000000000000000" pitchFamily="2" charset="0"/>
                <a:cs typeface="Roboto"/>
                <a:sym typeface="Roboto"/>
              </a:rPr>
              <a:t>/training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org</a:t>
            </a:r>
            <a:r>
              <a:rPr lang="es-ES" sz="1400" dirty="0">
                <a:solidFill>
                  <a:srgbClr val="000000"/>
                </a:solidFill>
                <a:latin typeface="Roboto Light" panose="02000000000000000000" pitchFamily="2" charset="0"/>
                <a:ea typeface="Roboto Light" panose="02000000000000000000" pitchFamily="2" charset="0"/>
                <a:cs typeface="Roboto"/>
                <a:sym typeface="Roboto"/>
              </a:rPr>
              <a:t>.</a:t>
            </a:r>
            <a:endParaRPr dirty="0">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400" dirty="0">
                <a:solidFill>
                  <a:srgbClr val="000000"/>
                </a:solidFill>
                <a:latin typeface="Roboto Light" panose="02000000000000000000" pitchFamily="2" charset="0"/>
                <a:ea typeface="Roboto Light" panose="02000000000000000000" pitchFamily="2" charset="0"/>
                <a:cs typeface="Roboto"/>
                <a:sym typeface="Roboto"/>
              </a:rPr>
              <a:t>- 8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employer</a:t>
            </a:r>
            <a:r>
              <a:rPr lang="es-ES" sz="1400" dirty="0">
                <a:solidFill>
                  <a:srgbClr val="000000"/>
                </a:solidFill>
                <a:latin typeface="Roboto Light" panose="02000000000000000000" pitchFamily="2" charset="0"/>
                <a:ea typeface="Roboto Light" panose="02000000000000000000" pitchFamily="2" charset="0"/>
                <a:cs typeface="Roboto"/>
                <a:sym typeface="Roboto"/>
              </a:rPr>
              <a:t> and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policy</a:t>
            </a:r>
            <a:r>
              <a:rPr lang="es-ES" sz="1400" dirty="0">
                <a:solidFill>
                  <a:srgbClr val="000000"/>
                </a:solidFill>
                <a:latin typeface="Roboto Light" panose="02000000000000000000" pitchFamily="2" charset="0"/>
                <a:ea typeface="Roboto Light" panose="02000000000000000000" pitchFamily="2" charset="0"/>
                <a:cs typeface="Roboto"/>
                <a:sym typeface="Roboto"/>
              </a:rPr>
              <a:t>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maker</a:t>
            </a:r>
            <a:r>
              <a:rPr lang="es-ES" sz="1400" dirty="0">
                <a:solidFill>
                  <a:srgbClr val="000000"/>
                </a:solidFill>
                <a:latin typeface="Roboto Light" panose="02000000000000000000" pitchFamily="2" charset="0"/>
                <a:ea typeface="Roboto Light" panose="02000000000000000000" pitchFamily="2" charset="0"/>
                <a:cs typeface="Roboto"/>
                <a:sym typeface="Roboto"/>
              </a:rPr>
              <a:t>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org</a:t>
            </a:r>
            <a:r>
              <a:rPr lang="es-ES" sz="1400" dirty="0">
                <a:solidFill>
                  <a:srgbClr val="000000"/>
                </a:solidFill>
                <a:latin typeface="Roboto Light" panose="02000000000000000000" pitchFamily="2" charset="0"/>
                <a:ea typeface="Roboto Light" panose="02000000000000000000" pitchFamily="2" charset="0"/>
                <a:cs typeface="Roboto"/>
                <a:sym typeface="Roboto"/>
              </a:rPr>
              <a:t>.</a:t>
            </a:r>
            <a:endParaRPr dirty="0">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400" dirty="0">
                <a:solidFill>
                  <a:srgbClr val="000000"/>
                </a:solidFill>
                <a:latin typeface="Roboto Light" panose="02000000000000000000" pitchFamily="2" charset="0"/>
                <a:ea typeface="Roboto Light" panose="02000000000000000000" pitchFamily="2" charset="0"/>
                <a:cs typeface="Roboto"/>
                <a:sym typeface="Roboto"/>
              </a:rPr>
              <a:t>- 6 European/International </a:t>
            </a:r>
            <a:r>
              <a:rPr lang="es-ES" sz="1400" dirty="0" err="1">
                <a:solidFill>
                  <a:srgbClr val="000000"/>
                </a:solidFill>
                <a:latin typeface="Roboto Light" panose="02000000000000000000" pitchFamily="2" charset="0"/>
                <a:ea typeface="Roboto Light" panose="02000000000000000000" pitchFamily="2" charset="0"/>
                <a:cs typeface="Roboto"/>
                <a:sym typeface="Roboto"/>
              </a:rPr>
              <a:t>networks</a:t>
            </a:r>
            <a:endParaRPr dirty="0">
              <a:latin typeface="Roboto Light" panose="02000000000000000000" pitchFamily="2" charset="0"/>
              <a:ea typeface="Roboto Light" panose="02000000000000000000" pitchFamily="2" charset="0"/>
              <a:cs typeface="Roboto"/>
              <a:sym typeface="Roboto"/>
            </a:endParaRPr>
          </a:p>
          <a:p>
            <a:pPr marL="0" lvl="0" indent="127000" algn="l" rtl="0">
              <a:lnSpc>
                <a:spcPct val="90000"/>
              </a:lnSpc>
              <a:spcBef>
                <a:spcPts val="600"/>
              </a:spcBef>
              <a:spcAft>
                <a:spcPts val="0"/>
              </a:spcAft>
              <a:buSzPts val="2000"/>
              <a:buFont typeface="Roboto Light"/>
              <a:buNone/>
            </a:pPr>
            <a:endParaRPr sz="1600" dirty="0">
              <a:solidFill>
                <a:srgbClr val="000000"/>
              </a:solidFill>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600" b="1" dirty="0">
                <a:solidFill>
                  <a:schemeClr val="accent6"/>
                </a:solidFill>
                <a:latin typeface="Roboto Light" panose="02000000000000000000" pitchFamily="2" charset="0"/>
                <a:ea typeface="Roboto Light" panose="02000000000000000000" pitchFamily="2" charset="0"/>
                <a:cs typeface="Roboto"/>
                <a:sym typeface="Roboto"/>
              </a:rPr>
              <a:t>7</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affiliate</a:t>
            </a:r>
            <a:r>
              <a:rPr lang="es-ES" sz="1600" dirty="0">
                <a:solidFill>
                  <a:srgbClr val="000000"/>
                </a:solidFill>
                <a:latin typeface="Roboto Light" panose="02000000000000000000" pitchFamily="2" charset="0"/>
                <a:ea typeface="Roboto Light" panose="02000000000000000000" pitchFamily="2" charset="0"/>
                <a:cs typeface="Roboto"/>
                <a:sym typeface="Roboto"/>
              </a:rPr>
              <a:t> members</a:t>
            </a:r>
            <a:endParaRPr dirty="0">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600" dirty="0">
                <a:solidFill>
                  <a:srgbClr val="000000"/>
                </a:solidFill>
                <a:latin typeface="Roboto Light" panose="02000000000000000000" pitchFamily="2" charset="0"/>
                <a:ea typeface="Roboto Light" panose="02000000000000000000" pitchFamily="2" charset="0"/>
                <a:cs typeface="Roboto"/>
                <a:sym typeface="Roboto"/>
              </a:rPr>
              <a:t>- 5 (+1) regions</a:t>
            </a:r>
            <a:endParaRPr dirty="0">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600" dirty="0">
                <a:solidFill>
                  <a:srgbClr val="000000"/>
                </a:solidFill>
                <a:latin typeface="Roboto Light" panose="02000000000000000000" pitchFamily="2" charset="0"/>
                <a:ea typeface="Roboto Light" panose="02000000000000000000" pitchFamily="2" charset="0"/>
                <a:cs typeface="Roboto"/>
                <a:sym typeface="Roboto"/>
              </a:rPr>
              <a:t>- 2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institutional</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bodies</a:t>
            </a:r>
            <a:endParaRPr dirty="0">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endParaRPr sz="1600" dirty="0">
              <a:solidFill>
                <a:srgbClr val="000000"/>
              </a:solidFill>
              <a:latin typeface="Roboto Light" panose="02000000000000000000" pitchFamily="2" charset="0"/>
              <a:ea typeface="Roboto Light" panose="02000000000000000000" pitchFamily="2" charset="0"/>
              <a:cs typeface="Roboto"/>
              <a:sym typeface="Roboto"/>
            </a:endParaRPr>
          </a:p>
          <a:p>
            <a:pPr marL="0" lvl="0" indent="0" algn="l" rtl="0">
              <a:lnSpc>
                <a:spcPct val="110000"/>
              </a:lnSpc>
              <a:spcBef>
                <a:spcPts val="600"/>
              </a:spcBef>
              <a:spcAft>
                <a:spcPts val="0"/>
              </a:spcAft>
              <a:buSzPts val="2000"/>
              <a:buNone/>
            </a:pPr>
            <a:r>
              <a:rPr lang="es-ES" sz="1600" b="1" dirty="0">
                <a:solidFill>
                  <a:schemeClr val="accent6"/>
                </a:solidFill>
                <a:latin typeface="Roboto Light" panose="02000000000000000000" pitchFamily="2" charset="0"/>
                <a:ea typeface="Roboto Light" panose="02000000000000000000" pitchFamily="2" charset="0"/>
                <a:cs typeface="Roboto"/>
                <a:sym typeface="Roboto"/>
              </a:rPr>
              <a:t>19</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associate</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partners</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representing</a:t>
            </a:r>
            <a:r>
              <a:rPr lang="es-ES" sz="1600" dirty="0">
                <a:solidFill>
                  <a:srgbClr val="000000"/>
                </a:solidFill>
                <a:latin typeface="Roboto Light" panose="02000000000000000000" pitchFamily="2" charset="0"/>
                <a:ea typeface="Roboto Light" panose="02000000000000000000" pitchFamily="2" charset="0"/>
                <a:cs typeface="Roboto"/>
                <a:sym typeface="Roboto"/>
              </a:rPr>
              <a:t> a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wide</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spectrum</a:t>
            </a:r>
            <a:r>
              <a:rPr lang="es-ES" sz="1600" dirty="0">
                <a:solidFill>
                  <a:srgbClr val="000000"/>
                </a:solidFill>
                <a:latin typeface="Roboto Light" panose="02000000000000000000" pitchFamily="2" charset="0"/>
                <a:ea typeface="Roboto Light" panose="02000000000000000000" pitchFamily="2" charset="0"/>
                <a:cs typeface="Roboto"/>
                <a:sym typeface="Roboto"/>
              </a:rPr>
              <a:t> of the Cultural Heritage field and European regions</a:t>
            </a:r>
            <a:endParaRPr dirty="0">
              <a:latin typeface="Roboto Light" panose="02000000000000000000" pitchFamily="2" charset="0"/>
              <a:ea typeface="Roboto Light" panose="02000000000000000000" pitchFamily="2" charset="0"/>
            </a:endParaRPr>
          </a:p>
          <a:p>
            <a:pPr marL="0" lvl="0" indent="0" algn="l" rtl="0">
              <a:lnSpc>
                <a:spcPct val="90000"/>
              </a:lnSpc>
              <a:spcBef>
                <a:spcPts val="600"/>
              </a:spcBef>
              <a:spcAft>
                <a:spcPts val="0"/>
              </a:spcAft>
              <a:buSzPts val="2000"/>
              <a:buNone/>
            </a:pPr>
            <a:endParaRPr sz="1600" dirty="0">
              <a:solidFill>
                <a:srgbClr val="000000"/>
              </a:solidFill>
              <a:latin typeface="Roboto Light" panose="02000000000000000000" pitchFamily="2" charset="0"/>
              <a:ea typeface="Roboto Light" panose="02000000000000000000" pitchFamily="2" charset="0"/>
              <a:cs typeface="Roboto"/>
              <a:sym typeface="Roboto"/>
            </a:endParaRPr>
          </a:p>
          <a:p>
            <a:pPr marL="0" lvl="0" indent="0" algn="l" rtl="0">
              <a:lnSpc>
                <a:spcPct val="90000"/>
              </a:lnSpc>
              <a:spcBef>
                <a:spcPts val="600"/>
              </a:spcBef>
              <a:spcAft>
                <a:spcPts val="0"/>
              </a:spcAft>
              <a:buSzPts val="2000"/>
              <a:buNone/>
            </a:pPr>
            <a:r>
              <a:rPr lang="es-ES" sz="1600" b="1" dirty="0">
                <a:solidFill>
                  <a:schemeClr val="accent6"/>
                </a:solidFill>
                <a:latin typeface="Roboto Light" panose="02000000000000000000" pitchFamily="2" charset="0"/>
                <a:ea typeface="Roboto Light" panose="02000000000000000000" pitchFamily="2" charset="0"/>
                <a:cs typeface="Roboto"/>
                <a:sym typeface="Roboto"/>
              </a:rPr>
              <a:t>10</a:t>
            </a:r>
            <a:r>
              <a:rPr lang="es-ES" sz="1600" dirty="0">
                <a:solidFill>
                  <a:srgbClr val="000000"/>
                </a:solidFill>
                <a:latin typeface="Roboto Light" panose="02000000000000000000" pitchFamily="2" charset="0"/>
                <a:ea typeface="Roboto Light" panose="02000000000000000000" pitchFamily="2" charset="0"/>
                <a:cs typeface="Roboto"/>
                <a:sym typeface="Roboto"/>
              </a:rPr>
              <a:t> </a:t>
            </a:r>
            <a:r>
              <a:rPr lang="es-ES" sz="1600" dirty="0" err="1">
                <a:solidFill>
                  <a:srgbClr val="000000"/>
                </a:solidFill>
                <a:latin typeface="Roboto Light" panose="02000000000000000000" pitchFamily="2" charset="0"/>
                <a:ea typeface="Roboto Light" panose="02000000000000000000" pitchFamily="2" charset="0"/>
                <a:cs typeface="Roboto"/>
                <a:sym typeface="Roboto"/>
              </a:rPr>
              <a:t>Expert</a:t>
            </a:r>
            <a:r>
              <a:rPr lang="es-ES" sz="1600" dirty="0">
                <a:solidFill>
                  <a:srgbClr val="000000"/>
                </a:solidFill>
                <a:latin typeface="Roboto Light" panose="02000000000000000000" pitchFamily="2" charset="0"/>
                <a:ea typeface="Roboto Light" panose="02000000000000000000" pitchFamily="2" charset="0"/>
                <a:cs typeface="Roboto"/>
                <a:sym typeface="Roboto"/>
              </a:rPr>
              <a:t> Advisory Board members</a:t>
            </a:r>
            <a:endParaRPr dirty="0">
              <a:latin typeface="Roboto Light" panose="02000000000000000000" pitchFamily="2" charset="0"/>
              <a:ea typeface="Roboto Light" panose="02000000000000000000" pitchFamily="2" charset="0"/>
              <a:cs typeface="Roboto"/>
              <a:sym typeface="Roboto"/>
            </a:endParaRPr>
          </a:p>
          <a:p>
            <a:pPr marL="457200" lvl="0" indent="-228600" algn="l" rtl="0">
              <a:lnSpc>
                <a:spcPct val="90000"/>
              </a:lnSpc>
              <a:spcBef>
                <a:spcPts val="1000"/>
              </a:spcBef>
              <a:spcAft>
                <a:spcPts val="0"/>
              </a:spcAft>
              <a:buClr>
                <a:schemeClr val="dk1"/>
              </a:buClr>
              <a:buSzPts val="2000"/>
              <a:buNone/>
            </a:pPr>
            <a:endParaRPr sz="1600" dirty="0">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0">
                                            <p:txEl>
                                              <p:pRg st="1" end="1"/>
                                            </p:txEl>
                                          </p:spTgt>
                                        </p:tgtEl>
                                        <p:attrNameLst>
                                          <p:attrName>style.visibility</p:attrName>
                                        </p:attrNameLst>
                                      </p:cBhvr>
                                      <p:to>
                                        <p:strVal val="visible"/>
                                      </p:to>
                                    </p:set>
                                    <p:animEffect transition="in" filter="fade">
                                      <p:cBhvr>
                                        <p:cTn id="7" dur="1000"/>
                                        <p:tgtEl>
                                          <p:spTgt spid="60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00">
                                            <p:txEl>
                                              <p:pRg st="2" end="2"/>
                                            </p:txEl>
                                          </p:spTgt>
                                        </p:tgtEl>
                                        <p:attrNameLst>
                                          <p:attrName>style.visibility</p:attrName>
                                        </p:attrNameLst>
                                      </p:cBhvr>
                                      <p:to>
                                        <p:strVal val="visible"/>
                                      </p:to>
                                    </p:set>
                                    <p:animEffect transition="in" filter="fade">
                                      <p:cBhvr>
                                        <p:cTn id="12" dur="1000"/>
                                        <p:tgtEl>
                                          <p:spTgt spid="60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00">
                                            <p:txEl>
                                              <p:pRg st="3" end="3"/>
                                            </p:txEl>
                                          </p:spTgt>
                                        </p:tgtEl>
                                        <p:attrNameLst>
                                          <p:attrName>style.visibility</p:attrName>
                                        </p:attrNameLst>
                                      </p:cBhvr>
                                      <p:to>
                                        <p:strVal val="visible"/>
                                      </p:to>
                                    </p:set>
                                    <p:animEffect transition="in" filter="fade">
                                      <p:cBhvr>
                                        <p:cTn id="17" dur="1000"/>
                                        <p:tgtEl>
                                          <p:spTgt spid="60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600">
                                            <p:txEl>
                                              <p:pRg st="4" end="4"/>
                                            </p:txEl>
                                          </p:spTgt>
                                        </p:tgtEl>
                                        <p:attrNameLst>
                                          <p:attrName>style.visibility</p:attrName>
                                        </p:attrNameLst>
                                      </p:cBhvr>
                                      <p:to>
                                        <p:strVal val="visible"/>
                                      </p:to>
                                    </p:set>
                                    <p:anim calcmode="lin" valueType="num">
                                      <p:cBhvr additive="base">
                                        <p:cTn id="22" dur="500" fill="hold"/>
                                        <p:tgtEl>
                                          <p:spTgt spid="600">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0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9479" y="329582"/>
            <a:ext cx="9060094" cy="575754"/>
          </a:xfrm>
        </p:spPr>
        <p:txBody>
          <a:bodyPr>
            <a:noAutofit/>
          </a:bodyPr>
          <a:lstStyle/>
          <a:p>
            <a:r>
              <a:rPr lang="en-US" sz="3200" b="1" dirty="0">
                <a:solidFill>
                  <a:srgbClr val="3366FF"/>
                </a:solidFill>
              </a:rPr>
              <a:t>Mission and objectives of the CHARTER project</a:t>
            </a:r>
            <a:endParaRPr lang="en-GB" sz="3200" b="1" dirty="0">
              <a:solidFill>
                <a:srgbClr val="3366FF"/>
              </a:solidFill>
            </a:endParaRPr>
          </a:p>
        </p:txBody>
      </p:sp>
      <p:sp>
        <p:nvSpPr>
          <p:cNvPr id="3" name="Content Placeholder 2"/>
          <p:cNvSpPr>
            <a:spLocks noGrp="1"/>
          </p:cNvSpPr>
          <p:nvPr>
            <p:ph idx="1"/>
          </p:nvPr>
        </p:nvSpPr>
        <p:spPr>
          <a:xfrm>
            <a:off x="4083072" y="1046935"/>
            <a:ext cx="8108928" cy="3946098"/>
          </a:xfrm>
        </p:spPr>
        <p:txBody>
          <a:bodyPr>
            <a:noAutofit/>
          </a:bodyPr>
          <a:lstStyle/>
          <a:p>
            <a:pPr marL="0" indent="0" algn="just">
              <a:buNone/>
            </a:pPr>
            <a:r>
              <a:rPr lang="en-IE" b="1" dirty="0">
                <a:latin typeface="Roboto Light" panose="02000000000000000000" pitchFamily="2" charset="0"/>
                <a:ea typeface="Roboto Light" panose="02000000000000000000" pitchFamily="2" charset="0"/>
                <a:cs typeface="Roboto" panose="02000000000000000000" pitchFamily="2" charset="0"/>
              </a:rPr>
              <a:t>CHARTER identifies skills shortages and mismatches in the cultural heritage sector to bridge the gap between education and occupational systems to ensure the sector’s viability and illustrate its contribution to social, economic and environmental sustainability in Europe.</a:t>
            </a:r>
          </a:p>
          <a:p>
            <a:pPr fontAlgn="base"/>
            <a:r>
              <a:rPr lang="en-IE" b="1" dirty="0">
                <a:latin typeface="Roboto Light" panose="02000000000000000000" pitchFamily="2" charset="0"/>
                <a:ea typeface="Roboto Light" panose="02000000000000000000" pitchFamily="2" charset="0"/>
                <a:cs typeface="Roboto" panose="02000000000000000000" pitchFamily="2" charset="0"/>
              </a:rPr>
              <a:t>Clarify occupational roles </a:t>
            </a:r>
            <a:r>
              <a:rPr lang="en-IE" dirty="0">
                <a:latin typeface="Roboto Light" panose="02000000000000000000" pitchFamily="2" charset="0"/>
                <a:ea typeface="Roboto Light" panose="02000000000000000000" pitchFamily="2" charset="0"/>
                <a:cs typeface="Roboto" panose="02000000000000000000" pitchFamily="2" charset="0"/>
              </a:rPr>
              <a:t>and activities as well as </a:t>
            </a:r>
            <a:r>
              <a:rPr lang="en-IE" b="1" dirty="0">
                <a:latin typeface="Roboto Light" panose="02000000000000000000" pitchFamily="2" charset="0"/>
                <a:ea typeface="Roboto Light" panose="02000000000000000000" pitchFamily="2" charset="0"/>
                <a:cs typeface="Roboto" panose="02000000000000000000" pitchFamily="2" charset="0"/>
              </a:rPr>
              <a:t>create tools </a:t>
            </a:r>
            <a:r>
              <a:rPr lang="en-IE" dirty="0">
                <a:latin typeface="Roboto Light" panose="02000000000000000000" pitchFamily="2" charset="0"/>
                <a:ea typeface="Roboto Light" panose="02000000000000000000" pitchFamily="2" charset="0"/>
                <a:cs typeface="Roboto" panose="02000000000000000000" pitchFamily="2" charset="0"/>
              </a:rPr>
              <a:t>for an </a:t>
            </a:r>
            <a:r>
              <a:rPr lang="en-IE" b="1" dirty="0">
                <a:latin typeface="Roboto Light" panose="02000000000000000000" pitchFamily="2" charset="0"/>
                <a:ea typeface="Roboto Light" panose="02000000000000000000" pitchFamily="2" charset="0"/>
                <a:cs typeface="Roboto" panose="02000000000000000000" pitchFamily="2" charset="0"/>
              </a:rPr>
              <a:t>integrated and responsive education system</a:t>
            </a:r>
            <a:r>
              <a:rPr lang="en-IE" dirty="0">
                <a:latin typeface="Roboto Light" panose="02000000000000000000" pitchFamily="2" charset="0"/>
                <a:ea typeface="Roboto Light" panose="02000000000000000000" pitchFamily="2" charset="0"/>
                <a:cs typeface="Roboto" panose="02000000000000000000" pitchFamily="2" charset="0"/>
              </a:rPr>
              <a:t>.</a:t>
            </a:r>
          </a:p>
          <a:p>
            <a:pPr fontAlgn="base"/>
            <a:r>
              <a:rPr lang="en-IE" b="1" dirty="0">
                <a:latin typeface="Roboto Light" panose="02000000000000000000" pitchFamily="2" charset="0"/>
                <a:ea typeface="Roboto Light" panose="02000000000000000000" pitchFamily="2" charset="0"/>
                <a:cs typeface="Roboto" panose="02000000000000000000" pitchFamily="2" charset="0"/>
              </a:rPr>
              <a:t>Identify innovative / emerging curricula </a:t>
            </a:r>
            <a:r>
              <a:rPr lang="en-IE" dirty="0">
                <a:latin typeface="Roboto Light" panose="02000000000000000000" pitchFamily="2" charset="0"/>
                <a:ea typeface="Roboto Light" panose="02000000000000000000" pitchFamily="2" charset="0"/>
                <a:cs typeface="Roboto" panose="02000000000000000000" pitchFamily="2" charset="0"/>
              </a:rPr>
              <a:t>and </a:t>
            </a:r>
            <a:r>
              <a:rPr lang="en-IE" b="1" dirty="0">
                <a:latin typeface="Roboto Light" panose="02000000000000000000" pitchFamily="2" charset="0"/>
                <a:ea typeface="Roboto Light" panose="02000000000000000000" pitchFamily="2" charset="0"/>
                <a:cs typeface="Roboto" panose="02000000000000000000" pitchFamily="2" charset="0"/>
              </a:rPr>
              <a:t>propose specific guidelines </a:t>
            </a:r>
            <a:r>
              <a:rPr lang="en-IE" dirty="0">
                <a:latin typeface="Roboto Light" panose="02000000000000000000" pitchFamily="2" charset="0"/>
                <a:ea typeface="Roboto Light" panose="02000000000000000000" pitchFamily="2" charset="0"/>
                <a:cs typeface="Roboto" panose="02000000000000000000" pitchFamily="2" charset="0"/>
              </a:rPr>
              <a:t>to equip education and training professionals to respond to current and future needs for cultural heritage skills and competences.</a:t>
            </a:r>
          </a:p>
          <a:p>
            <a:r>
              <a:rPr lang="en-IE" dirty="0">
                <a:latin typeface="Roboto Light" panose="02000000000000000000" pitchFamily="2" charset="0"/>
                <a:ea typeface="Roboto Light" panose="02000000000000000000" pitchFamily="2" charset="0"/>
                <a:cs typeface="Roboto" panose="02000000000000000000" pitchFamily="2" charset="0"/>
              </a:rPr>
              <a:t>Analyse </a:t>
            </a:r>
            <a:r>
              <a:rPr lang="en-IE" b="1" dirty="0">
                <a:latin typeface="Roboto Light" panose="02000000000000000000" pitchFamily="2" charset="0"/>
                <a:ea typeface="Roboto Light" panose="02000000000000000000" pitchFamily="2" charset="0"/>
                <a:cs typeface="Roboto" panose="02000000000000000000" pitchFamily="2" charset="0"/>
              </a:rPr>
              <a:t>challenges and opportunities </a:t>
            </a:r>
            <a:r>
              <a:rPr lang="en-IE" dirty="0">
                <a:latin typeface="Roboto Light" panose="02000000000000000000" pitchFamily="2" charset="0"/>
                <a:ea typeface="Roboto Light" panose="02000000000000000000" pitchFamily="2" charset="0"/>
                <a:cs typeface="Roboto" panose="02000000000000000000" pitchFamily="2" charset="0"/>
              </a:rPr>
              <a:t>for the CH sector due to climate change, green transition, transformation to circular economy, digital information and communication technologies.</a:t>
            </a:r>
          </a:p>
          <a:p>
            <a:pPr fontAlgn="base"/>
            <a:r>
              <a:rPr lang="en-IE" dirty="0">
                <a:latin typeface="Roboto Light" panose="02000000000000000000" pitchFamily="2" charset="0"/>
                <a:ea typeface="Roboto Light" panose="02000000000000000000" pitchFamily="2" charset="0"/>
                <a:cs typeface="Roboto" panose="02000000000000000000" pitchFamily="2" charset="0"/>
              </a:rPr>
              <a:t>Structure cultural heritage as an economically active sector. Build a strong and durable </a:t>
            </a:r>
            <a:r>
              <a:rPr lang="en-IE" b="1" dirty="0">
                <a:latin typeface="Roboto Light" panose="02000000000000000000" pitchFamily="2" charset="0"/>
                <a:ea typeface="Roboto Light" panose="02000000000000000000" pitchFamily="2" charset="0"/>
                <a:cs typeface="Roboto" panose="02000000000000000000" pitchFamily="2" charset="0"/>
              </a:rPr>
              <a:t>Cultural Heritage Skills Alliance </a:t>
            </a:r>
            <a:endParaRPr lang="en-IE" dirty="0">
              <a:latin typeface="Roboto Light" panose="02000000000000000000" pitchFamily="2" charset="0"/>
              <a:ea typeface="Roboto Light" panose="02000000000000000000" pitchFamily="2" charset="0"/>
              <a:cs typeface="Roboto" panose="02000000000000000000" pitchFamily="2" charset="0"/>
            </a:endParaRPr>
          </a:p>
          <a:p>
            <a:pPr marL="0" indent="0" algn="just">
              <a:buNone/>
            </a:pPr>
            <a:endParaRPr lang="en-IE" b="1" dirty="0">
              <a:latin typeface="Roboto" panose="02000000000000000000" pitchFamily="2" charset="0"/>
              <a:ea typeface="Roboto" panose="02000000000000000000" pitchFamily="2" charset="0"/>
              <a:cs typeface="Roboto" panose="02000000000000000000" pitchFamily="2" charset="0"/>
            </a:endParaRPr>
          </a:p>
        </p:txBody>
      </p:sp>
      <p:pic>
        <p:nvPicPr>
          <p:cNvPr id="10" name="Imatge 9">
            <a:extLst>
              <a:ext uri="{FF2B5EF4-FFF2-40B4-BE49-F238E27FC236}">
                <a16:creationId xmlns:a16="http://schemas.microsoft.com/office/drawing/2014/main" id="{7C49D36A-FCA7-EE22-7C4C-69F15C3FEF5B}"/>
              </a:ext>
            </a:extLst>
          </p:cNvPr>
          <p:cNvPicPr>
            <a:picLocks noChangeAspect="1"/>
          </p:cNvPicPr>
          <p:nvPr/>
        </p:nvPicPr>
        <p:blipFill rotWithShape="1">
          <a:blip r:embed="rId2"/>
          <a:srcRect l="20917" t="13945" r="45987" b="21713"/>
          <a:stretch/>
        </p:blipFill>
        <p:spPr>
          <a:xfrm>
            <a:off x="0" y="1426268"/>
            <a:ext cx="3884104" cy="4580805"/>
          </a:xfrm>
          <a:prstGeom prst="rect">
            <a:avLst/>
          </a:prstGeom>
        </p:spPr>
      </p:pic>
      <p:pic>
        <p:nvPicPr>
          <p:cNvPr id="4" name="Imagen 3">
            <a:extLst>
              <a:ext uri="{FF2B5EF4-FFF2-40B4-BE49-F238E27FC236}">
                <a16:creationId xmlns:a16="http://schemas.microsoft.com/office/drawing/2014/main" id="{E2F688E0-97CB-65BA-74E7-099EAB0FDCD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14670" y="6282611"/>
            <a:ext cx="1964788" cy="543924"/>
          </a:xfrm>
          <a:prstGeom prst="rect">
            <a:avLst/>
          </a:prstGeom>
        </p:spPr>
      </p:pic>
      <p:pic>
        <p:nvPicPr>
          <p:cNvPr id="5" name="Imagen 4">
            <a:extLst>
              <a:ext uri="{FF2B5EF4-FFF2-40B4-BE49-F238E27FC236}">
                <a16:creationId xmlns:a16="http://schemas.microsoft.com/office/drawing/2014/main" id="{D8539034-9860-1DD4-610E-713C8889CA7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477023" y="6199480"/>
            <a:ext cx="626535" cy="625778"/>
          </a:xfrm>
          <a:prstGeom prst="rect">
            <a:avLst/>
          </a:prstGeom>
        </p:spPr>
      </p:pic>
    </p:spTree>
    <p:extLst>
      <p:ext uri="{BB962C8B-B14F-4D97-AF65-F5344CB8AC3E}">
        <p14:creationId xmlns:p14="http://schemas.microsoft.com/office/powerpoint/2010/main" val="7065797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Google Shape;609;p29"/>
          <p:cNvSpPr/>
          <p:nvPr/>
        </p:nvSpPr>
        <p:spPr>
          <a:xfrm>
            <a:off x="457666" y="2436961"/>
            <a:ext cx="3219459" cy="3515263"/>
          </a:xfrm>
          <a:prstGeom prst="rect">
            <a:avLst/>
          </a:prstGeom>
          <a:solidFill>
            <a:srgbClr val="7FE5FD">
              <a:alpha val="58039"/>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0" name="Google Shape;610;p29"/>
          <p:cNvSpPr txBox="1"/>
          <p:nvPr/>
        </p:nvSpPr>
        <p:spPr>
          <a:xfrm>
            <a:off x="862002" y="382491"/>
            <a:ext cx="10467995" cy="107717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Blueprints</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for</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sectoral</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cooperation</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on</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skills</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endParaRPr kumimoji="0" sz="1400" b="0" i="0" u="none" strike="noStrike" kern="0" cap="none" spc="0" normalizeH="0" baseline="0" noProof="0" dirty="0">
              <a:ln>
                <a:noFill/>
              </a:ln>
              <a:solidFill>
                <a:srgbClr val="3366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a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means</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a:t>
            </a:r>
            <a:r>
              <a:rPr kumimoji="0" lang="es-ES" sz="3200" b="1" i="0" u="none" strike="noStrike" kern="0" cap="none" spc="0" normalizeH="0" baseline="0" noProof="0" dirty="0" err="1">
                <a:ln>
                  <a:noFill/>
                </a:ln>
                <a:solidFill>
                  <a:srgbClr val="3366FF"/>
                </a:solidFill>
                <a:effectLst/>
                <a:uLnTx/>
                <a:uFillTx/>
                <a:latin typeface="Roboto"/>
                <a:ea typeface="Roboto"/>
                <a:cs typeface="Roboto"/>
                <a:sym typeface="Roboto"/>
              </a:rPr>
              <a:t>to</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describe </a:t>
            </a:r>
            <a:r>
              <a:rPr lang="es-ES" sz="3200" b="1" kern="0" dirty="0" err="1">
                <a:solidFill>
                  <a:srgbClr val="3366FF"/>
                </a:solidFill>
                <a:latin typeface="Roboto"/>
                <a:ea typeface="Roboto"/>
                <a:cs typeface="Roboto"/>
                <a:sym typeface="Roboto"/>
              </a:rPr>
              <a:t>heritage</a:t>
            </a:r>
            <a:r>
              <a:rPr kumimoji="0" lang="es-ES" sz="3200" b="1" i="0" u="none" strike="noStrike" kern="0" cap="none" spc="0" normalizeH="0" baseline="0" noProof="0" dirty="0">
                <a:ln>
                  <a:noFill/>
                </a:ln>
                <a:solidFill>
                  <a:srgbClr val="3366FF"/>
                </a:solidFill>
                <a:effectLst/>
                <a:uLnTx/>
                <a:uFillTx/>
                <a:latin typeface="Roboto"/>
                <a:ea typeface="Roboto"/>
                <a:cs typeface="Roboto"/>
                <a:sym typeface="Roboto"/>
              </a:rPr>
              <a:t> future</a:t>
            </a:r>
            <a:endParaRPr kumimoji="0" sz="3200" b="1" i="0" u="none" strike="noStrike" kern="0" cap="none" spc="0" normalizeH="0" baseline="0" noProof="0" dirty="0">
              <a:ln>
                <a:noFill/>
              </a:ln>
              <a:solidFill>
                <a:srgbClr val="3366FF"/>
              </a:solidFill>
              <a:effectLst/>
              <a:uLnTx/>
              <a:uFillTx/>
              <a:latin typeface="Roboto"/>
              <a:ea typeface="Roboto"/>
              <a:cs typeface="Roboto"/>
              <a:sym typeface="Roboto"/>
            </a:endParaRPr>
          </a:p>
        </p:txBody>
      </p:sp>
      <p:sp>
        <p:nvSpPr>
          <p:cNvPr id="611" name="Google Shape;611;p29"/>
          <p:cNvSpPr txBox="1">
            <a:spLocks noGrp="1"/>
          </p:cNvSpPr>
          <p:nvPr>
            <p:ph type="body" idx="1"/>
          </p:nvPr>
        </p:nvSpPr>
        <p:spPr>
          <a:xfrm>
            <a:off x="457666" y="2690432"/>
            <a:ext cx="3117589" cy="2880634"/>
          </a:xfrm>
          <a:prstGeom prst="rect">
            <a:avLst/>
          </a:prstGeom>
          <a:noFill/>
          <a:ln>
            <a:noFill/>
          </a:ln>
        </p:spPr>
        <p:txBody>
          <a:bodyPr spcFirstLastPara="1" wrap="square" lIns="91425" tIns="45700" rIns="91425" bIns="45700" anchor="t" anchorCtr="0">
            <a:noAutofit/>
          </a:bodyPr>
          <a:lstStyle/>
          <a:p>
            <a:pPr marL="285750" lvl="1" indent="-244290" algn="l" rtl="0">
              <a:lnSpc>
                <a:spcPct val="110000"/>
              </a:lnSpc>
              <a:spcBef>
                <a:spcPts val="0"/>
              </a:spcBef>
              <a:spcAft>
                <a:spcPts val="0"/>
              </a:spcAft>
              <a:buSzPts val="1700"/>
              <a:buFont typeface="Arial"/>
              <a:buChar char="•"/>
            </a:pPr>
            <a:r>
              <a:rPr lang="es-ES" sz="1700" dirty="0">
                <a:latin typeface="Roboto Light" panose="02000000000000000000" pitchFamily="2" charset="0"/>
                <a:ea typeface="Roboto"/>
                <a:cs typeface="Roboto"/>
                <a:sym typeface="Roboto"/>
              </a:rPr>
              <a:t>Professional </a:t>
            </a:r>
            <a:r>
              <a:rPr lang="es-ES" sz="1700" dirty="0" err="1">
                <a:latin typeface="Roboto Light" panose="02000000000000000000" pitchFamily="2" charset="0"/>
                <a:ea typeface="Roboto"/>
                <a:cs typeface="Roboto"/>
                <a:sym typeface="Roboto"/>
              </a:rPr>
              <a:t>taxonomies</a:t>
            </a:r>
            <a:endParaRPr sz="1700" dirty="0">
              <a:latin typeface="Roboto Light" panose="02000000000000000000" pitchFamily="2" charset="0"/>
            </a:endParaRPr>
          </a:p>
          <a:p>
            <a:pPr marL="285750" lvl="1" indent="-244290" algn="l" rtl="0">
              <a:lnSpc>
                <a:spcPct val="110000"/>
              </a:lnSpc>
              <a:spcBef>
                <a:spcPts val="0"/>
              </a:spcBef>
              <a:spcAft>
                <a:spcPts val="0"/>
              </a:spcAft>
              <a:buSzPts val="1700"/>
              <a:buFont typeface="Arial"/>
              <a:buChar char="•"/>
            </a:pPr>
            <a:r>
              <a:rPr lang="es-ES" sz="1700" dirty="0">
                <a:latin typeface="Roboto Light" panose="02000000000000000000" pitchFamily="2" charset="0"/>
                <a:ea typeface="Roboto"/>
                <a:cs typeface="Roboto"/>
                <a:sym typeface="Roboto"/>
              </a:rPr>
              <a:t>Regional (and national) CH ecosystems</a:t>
            </a:r>
            <a:endParaRPr sz="1700" dirty="0">
              <a:latin typeface="Roboto Light" panose="02000000000000000000" pitchFamily="2" charset="0"/>
            </a:endParaRPr>
          </a:p>
          <a:p>
            <a:pPr marL="285750" lvl="1" indent="-244290" algn="l" rtl="0">
              <a:lnSpc>
                <a:spcPct val="110000"/>
              </a:lnSpc>
              <a:spcBef>
                <a:spcPts val="0"/>
              </a:spcBef>
              <a:spcAft>
                <a:spcPts val="0"/>
              </a:spcAft>
              <a:buSzPts val="1700"/>
              <a:buFont typeface="Arial"/>
              <a:buChar char="•"/>
            </a:pPr>
            <a:r>
              <a:rPr lang="es-ES" sz="1700" dirty="0">
                <a:latin typeface="Roboto Light" panose="02000000000000000000" pitchFamily="2" charset="0"/>
                <a:ea typeface="Roboto"/>
                <a:cs typeface="Roboto"/>
                <a:sym typeface="Roboto"/>
              </a:rPr>
              <a:t>Job </a:t>
            </a:r>
            <a:r>
              <a:rPr lang="es-ES" sz="1700" dirty="0" err="1">
                <a:latin typeface="Roboto Light" panose="02000000000000000000" pitchFamily="2" charset="0"/>
                <a:ea typeface="Roboto"/>
                <a:cs typeface="Roboto"/>
                <a:sym typeface="Roboto"/>
              </a:rPr>
              <a:t>vacancies</a:t>
            </a:r>
            <a:endParaRPr sz="1700" dirty="0">
              <a:latin typeface="Roboto Light" panose="02000000000000000000" pitchFamily="2" charset="0"/>
            </a:endParaRPr>
          </a:p>
          <a:p>
            <a:pPr marL="285750" lvl="1" indent="-244290" algn="l" rtl="0">
              <a:lnSpc>
                <a:spcPct val="110000"/>
              </a:lnSpc>
              <a:spcBef>
                <a:spcPts val="0"/>
              </a:spcBef>
              <a:spcAft>
                <a:spcPts val="0"/>
              </a:spcAft>
              <a:buSzPts val="1700"/>
              <a:buFont typeface="Arial"/>
              <a:buChar char="•"/>
            </a:pPr>
            <a:r>
              <a:rPr lang="es-ES" sz="1700" dirty="0" err="1">
                <a:latin typeface="Roboto Light" panose="02000000000000000000" pitchFamily="2" charset="0"/>
                <a:ea typeface="Roboto"/>
                <a:cs typeface="Roboto"/>
                <a:sym typeface="Roboto"/>
              </a:rPr>
              <a:t>Quality</a:t>
            </a:r>
            <a:r>
              <a:rPr lang="es-ES" sz="1700" dirty="0">
                <a:latin typeface="Roboto Light" panose="02000000000000000000" pitchFamily="2" charset="0"/>
                <a:ea typeface="Roboto"/>
                <a:cs typeface="Roboto"/>
                <a:sym typeface="Roboto"/>
              </a:rPr>
              <a:t> </a:t>
            </a:r>
            <a:r>
              <a:rPr lang="es-ES" sz="1700" dirty="0" err="1">
                <a:latin typeface="Roboto Light" panose="02000000000000000000" pitchFamily="2" charset="0"/>
                <a:ea typeface="Roboto"/>
                <a:cs typeface="Roboto"/>
                <a:sym typeface="Roboto"/>
              </a:rPr>
              <a:t>standards</a:t>
            </a:r>
            <a:r>
              <a:rPr lang="es-ES" sz="1700" dirty="0">
                <a:latin typeface="Roboto Light" panose="02000000000000000000" pitchFamily="2" charset="0"/>
                <a:ea typeface="Roboto"/>
                <a:cs typeface="Roboto"/>
                <a:sym typeface="Roboto"/>
              </a:rPr>
              <a:t> and </a:t>
            </a:r>
            <a:r>
              <a:rPr lang="es-ES" sz="1700" dirty="0" err="1">
                <a:latin typeface="Roboto Light" panose="02000000000000000000" pitchFamily="2" charset="0"/>
                <a:ea typeface="Roboto"/>
                <a:cs typeface="Roboto"/>
                <a:sym typeface="Roboto"/>
              </a:rPr>
              <a:t>certification</a:t>
            </a:r>
            <a:r>
              <a:rPr lang="es-ES" sz="1700" dirty="0">
                <a:latin typeface="Roboto Light" panose="02000000000000000000" pitchFamily="2" charset="0"/>
                <a:ea typeface="Roboto"/>
                <a:cs typeface="Roboto"/>
                <a:sym typeface="Roboto"/>
              </a:rPr>
              <a:t> </a:t>
            </a:r>
            <a:r>
              <a:rPr lang="es-ES" sz="1700" dirty="0" err="1">
                <a:latin typeface="Roboto Light" panose="02000000000000000000" pitchFamily="2" charset="0"/>
                <a:ea typeface="Roboto"/>
                <a:cs typeface="Roboto"/>
                <a:sym typeface="Roboto"/>
              </a:rPr>
              <a:t>schemes</a:t>
            </a:r>
            <a:r>
              <a:rPr lang="es-ES" sz="1700" dirty="0">
                <a:latin typeface="Roboto Light" panose="02000000000000000000" pitchFamily="2" charset="0"/>
                <a:ea typeface="Roboto"/>
                <a:cs typeface="Roboto"/>
                <a:sym typeface="Roboto"/>
              </a:rPr>
              <a:t> for VET, LLL and HE</a:t>
            </a:r>
            <a:endParaRPr sz="1700" dirty="0">
              <a:latin typeface="Roboto Light" panose="02000000000000000000" pitchFamily="2" charset="0"/>
            </a:endParaRPr>
          </a:p>
          <a:p>
            <a:pPr marL="285750" lvl="1" indent="-244290" algn="l" rtl="0">
              <a:lnSpc>
                <a:spcPct val="110000"/>
              </a:lnSpc>
              <a:spcBef>
                <a:spcPts val="0"/>
              </a:spcBef>
              <a:spcAft>
                <a:spcPts val="0"/>
              </a:spcAft>
              <a:buSzPts val="1700"/>
              <a:buFont typeface="Arial"/>
              <a:buChar char="•"/>
            </a:pPr>
            <a:r>
              <a:rPr lang="es-ES" sz="1700" dirty="0">
                <a:latin typeface="Roboto Light" panose="02000000000000000000" pitchFamily="2" charset="0"/>
                <a:ea typeface="Roboto"/>
                <a:cs typeface="Roboto"/>
                <a:sym typeface="Roboto"/>
              </a:rPr>
              <a:t>Benchmarking of innovative/emerging curricula</a:t>
            </a:r>
            <a:endParaRPr sz="1700" dirty="0">
              <a:latin typeface="Roboto Light" panose="02000000000000000000" pitchFamily="2" charset="0"/>
            </a:endParaRPr>
          </a:p>
        </p:txBody>
      </p:sp>
      <p:sp>
        <p:nvSpPr>
          <p:cNvPr id="612" name="Google Shape;612;p29"/>
          <p:cNvSpPr/>
          <p:nvPr/>
        </p:nvSpPr>
        <p:spPr>
          <a:xfrm>
            <a:off x="4410475" y="2434990"/>
            <a:ext cx="3219459" cy="3517235"/>
          </a:xfrm>
          <a:prstGeom prst="rect">
            <a:avLst/>
          </a:prstGeom>
          <a:solidFill>
            <a:srgbClr val="B5C5FA">
              <a:alpha val="58039"/>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3" name="Google Shape;613;p29"/>
          <p:cNvSpPr txBox="1"/>
          <p:nvPr/>
        </p:nvSpPr>
        <p:spPr>
          <a:xfrm>
            <a:off x="4531875" y="2679050"/>
            <a:ext cx="3041100" cy="3055800"/>
          </a:xfrm>
          <a:prstGeom prst="rect">
            <a:avLst/>
          </a:prstGeom>
          <a:noFill/>
          <a:ln>
            <a:noFill/>
          </a:ln>
        </p:spPr>
        <p:txBody>
          <a:bodyPr spcFirstLastPara="1" wrap="square" lIns="91425" tIns="45700" rIns="91425" bIns="45700" anchor="t" anchorCtr="0">
            <a:noAutofit/>
          </a:bodyPr>
          <a:lstStyle/>
          <a:p>
            <a:pPr marL="285750" marR="0" lvl="1" indent="-244290" algn="l" defTabSz="914400" rtl="0" eaLnBrk="1" fontAlgn="auto" latinLnBrk="0" hangingPunct="1">
              <a:lnSpc>
                <a:spcPct val="110000"/>
              </a:lnSpc>
              <a:spcBef>
                <a:spcPts val="0"/>
              </a:spcBef>
              <a:spcAft>
                <a:spcPts val="0"/>
              </a:spcAft>
              <a:buClr>
                <a:srgbClr val="000000"/>
              </a:buClr>
              <a:buSzPts val="1700"/>
              <a:buFont typeface="Arial"/>
              <a:buChar char="•"/>
              <a:tabLst/>
              <a:defRPr/>
            </a:pP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Proposal</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and application of 6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main</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CH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competence</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functions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endParaRPr kumimoji="0"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a:sym typeface="Roboto Light"/>
            </a:endParaRPr>
          </a:p>
          <a:p>
            <a:pPr marL="285750" marR="0" lvl="1" indent="-244290" algn="l" defTabSz="914400" rtl="0" eaLnBrk="1" fontAlgn="auto" latinLnBrk="0" hangingPunct="1">
              <a:lnSpc>
                <a:spcPct val="110000"/>
              </a:lnSpc>
              <a:spcBef>
                <a:spcPts val="0"/>
              </a:spcBef>
              <a:spcAft>
                <a:spcPts val="0"/>
              </a:spcAft>
              <a:buClr>
                <a:srgbClr val="000000"/>
              </a:buClr>
              <a:buSzPts val="1700"/>
              <a:buFont typeface="Arial"/>
              <a:buChar char="•"/>
              <a:tabLst/>
              <a:defRPr/>
            </a:pP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Methodological curricula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guidelines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for 8 emerging E&amp;T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fields</a:t>
            </a:r>
            <a:endParaRPr kumimoji="0"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a:sym typeface="Roboto Light"/>
            </a:endParaRPr>
          </a:p>
          <a:p>
            <a:pPr marL="285750" marR="0" lvl="1" indent="-244290" algn="l" defTabSz="914400" rtl="0" eaLnBrk="1" fontAlgn="auto" latinLnBrk="0" hangingPunct="1">
              <a:lnSpc>
                <a:spcPct val="110000"/>
              </a:lnSpc>
              <a:spcBef>
                <a:spcPts val="0"/>
              </a:spcBef>
              <a:spcAft>
                <a:spcPts val="0"/>
              </a:spcAft>
              <a:buClr>
                <a:srgbClr val="000000"/>
              </a:buClr>
              <a:buSzPts val="1700"/>
              <a:buFont typeface="Arial"/>
              <a:buChar char="•"/>
              <a:tabLst/>
              <a:defRPr/>
            </a:pP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Drivers of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change</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and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scenario</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building</a:t>
            </a:r>
            <a:endParaRPr kumimoji="0"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a:sym typeface="Roboto Light"/>
            </a:endParaRPr>
          </a:p>
          <a:p>
            <a:pPr marL="285750" marR="0" lvl="1" indent="-244290" algn="l" defTabSz="914400" rtl="0" eaLnBrk="1" fontAlgn="auto" latinLnBrk="0" hangingPunct="1">
              <a:lnSpc>
                <a:spcPct val="110000"/>
              </a:lnSpc>
              <a:spcBef>
                <a:spcPts val="0"/>
              </a:spcBef>
              <a:spcAft>
                <a:spcPts val="0"/>
              </a:spcAft>
              <a:buClr>
                <a:srgbClr val="000000"/>
              </a:buClr>
              <a:buSzPts val="1700"/>
              <a:buFont typeface="Arial"/>
              <a:buChar char="•"/>
              <a:tabLst/>
              <a:defRPr/>
            </a:pP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Design</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of a set of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recommendation</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to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key</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stakeholders</a:t>
            </a:r>
            <a:endParaRPr kumimoji="0"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a:sym typeface="Roboto Light"/>
            </a:endParaRPr>
          </a:p>
        </p:txBody>
      </p:sp>
      <p:sp>
        <p:nvSpPr>
          <p:cNvPr id="614" name="Google Shape;614;p29"/>
          <p:cNvSpPr/>
          <p:nvPr/>
        </p:nvSpPr>
        <p:spPr>
          <a:xfrm>
            <a:off x="8311021" y="2450179"/>
            <a:ext cx="3217966" cy="3502046"/>
          </a:xfrm>
          <a:prstGeom prst="rect">
            <a:avLst/>
          </a:prstGeom>
          <a:solidFill>
            <a:srgbClr val="B5DAFF">
              <a:alpha val="58039"/>
            </a:srgb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15" name="Google Shape;615;p29"/>
          <p:cNvSpPr txBox="1"/>
          <p:nvPr/>
        </p:nvSpPr>
        <p:spPr>
          <a:xfrm>
            <a:off x="8352200" y="2635925"/>
            <a:ext cx="3176700" cy="3273300"/>
          </a:xfrm>
          <a:prstGeom prst="rect">
            <a:avLst/>
          </a:prstGeom>
          <a:noFill/>
          <a:ln>
            <a:noFill/>
          </a:ln>
        </p:spPr>
        <p:txBody>
          <a:bodyPr spcFirstLastPara="1" wrap="square" lIns="91425" tIns="45700" rIns="91425" bIns="45700" anchor="t" anchorCtr="0">
            <a:normAutofit/>
          </a:bodyPr>
          <a:lstStyle/>
          <a:p>
            <a:pPr marL="285750" marR="0" lvl="1" indent="-244290" algn="l" defTabSz="914400" rtl="0" eaLnBrk="1" fontAlgn="auto" latinLnBrk="0" hangingPunct="1">
              <a:lnSpc>
                <a:spcPct val="110000"/>
              </a:lnSpc>
              <a:spcBef>
                <a:spcPts val="0"/>
              </a:spcBef>
              <a:spcAft>
                <a:spcPts val="0"/>
              </a:spcAft>
              <a:buClr>
                <a:srgbClr val="000000"/>
              </a:buClr>
              <a:buSzPts val="1700"/>
              <a:buFont typeface="Arial"/>
              <a:buChar char="•"/>
              <a:tabLst/>
              <a:defRPr/>
            </a:pP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Implementation of a sectoral skills strategy</a:t>
            </a:r>
            <a:endParaRPr kumimoji="0"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a:sym typeface="Roboto Light"/>
            </a:endParaRPr>
          </a:p>
          <a:p>
            <a:pPr marL="285750" marR="0" lvl="1" indent="-244290" algn="l" defTabSz="914400" rtl="0" eaLnBrk="1" fontAlgn="auto" latinLnBrk="0" hangingPunct="1">
              <a:lnSpc>
                <a:spcPct val="110000"/>
              </a:lnSpc>
              <a:spcBef>
                <a:spcPts val="0"/>
              </a:spcBef>
              <a:spcAft>
                <a:spcPts val="0"/>
              </a:spcAft>
              <a:buClr>
                <a:srgbClr val="000000"/>
              </a:buClr>
              <a:buSzPts val="1700"/>
              <a:buFont typeface="Arial"/>
              <a:buChar char="•"/>
              <a:tabLst/>
              <a:defRPr/>
            </a:pP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Launch</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of the CH skills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alliance</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policy</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makers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professionals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educators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students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employers,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clients</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committed</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to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deploying</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 sector </a:t>
            </a:r>
            <a:r>
              <a:rPr kumimoji="0" lang="es-ES" sz="17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growth</a:t>
            </a:r>
            <a:r>
              <a:rPr kumimoji="0" lang="es-ES"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strategy at regional, national and European level</a:t>
            </a:r>
            <a:endParaRPr kumimoji="0" sz="17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Light"/>
              <a:sym typeface="Roboto Light"/>
            </a:endParaRPr>
          </a:p>
        </p:txBody>
      </p:sp>
      <p:sp>
        <p:nvSpPr>
          <p:cNvPr id="616" name="Google Shape;616;p29"/>
          <p:cNvSpPr txBox="1"/>
          <p:nvPr/>
        </p:nvSpPr>
        <p:spPr>
          <a:xfrm>
            <a:off x="757126" y="1953371"/>
            <a:ext cx="2090659"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 sz="1800" b="1" i="0" u="none" strike="noStrike" kern="0" cap="none" spc="0" normalizeH="0" baseline="0" noProof="0" dirty="0">
                <a:ln>
                  <a:noFill/>
                </a:ln>
                <a:solidFill>
                  <a:srgbClr val="000000"/>
                </a:solidFill>
                <a:effectLst/>
                <a:uLnTx/>
                <a:uFillTx/>
                <a:latin typeface="Roboto"/>
                <a:ea typeface="Roboto"/>
                <a:cs typeface="Roboto"/>
                <a:sym typeface="Roboto"/>
              </a:rPr>
              <a:t>Research </a:t>
            </a:r>
            <a:r>
              <a:rPr kumimoji="0" lang="es-ES" sz="1800" b="1" i="0" u="none" strike="noStrike" kern="0" cap="none" spc="0" normalizeH="0" baseline="0" noProof="0" dirty="0" err="1">
                <a:ln>
                  <a:noFill/>
                </a:ln>
                <a:solidFill>
                  <a:srgbClr val="000000"/>
                </a:solidFill>
                <a:effectLst/>
                <a:uLnTx/>
                <a:uFillTx/>
                <a:latin typeface="Roboto"/>
                <a:ea typeface="Roboto"/>
                <a:cs typeface="Roboto"/>
                <a:sym typeface="Roboto"/>
              </a:rPr>
              <a:t>phase</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617" name="Google Shape;617;p29"/>
          <p:cNvSpPr txBox="1"/>
          <p:nvPr/>
        </p:nvSpPr>
        <p:spPr>
          <a:xfrm>
            <a:off x="4771779" y="1766300"/>
            <a:ext cx="3794245" cy="667835"/>
          </a:xfrm>
          <a:prstGeom prst="rect">
            <a:avLst/>
          </a:prstGeom>
          <a:noFill/>
          <a:ln>
            <a:noFill/>
          </a:ln>
        </p:spPr>
        <p:txBody>
          <a:bodyPr spcFirstLastPara="1" wrap="square" lIns="91425" tIns="45700" rIns="91425" bIns="45700" anchor="t" anchorCtr="0">
            <a:spAutoFit/>
          </a:bodyPr>
          <a:lstStyle/>
          <a:p>
            <a:pPr marL="0" marR="0" lvl="1" indent="0" algn="l" defTabSz="914400" rtl="0" eaLnBrk="1" fontAlgn="auto" latinLnBrk="0" hangingPunct="1">
              <a:lnSpc>
                <a:spcPct val="110000"/>
              </a:lnSpc>
              <a:spcBef>
                <a:spcPts val="0"/>
              </a:spcBef>
              <a:spcAft>
                <a:spcPts val="0"/>
              </a:spcAft>
              <a:buClr>
                <a:srgbClr val="000000"/>
              </a:buClr>
              <a:buSzPts val="1800"/>
              <a:buFont typeface="Arial"/>
              <a:buNone/>
              <a:tabLst/>
              <a:defRPr/>
            </a:pPr>
            <a:r>
              <a:rPr kumimoji="0" lang="es-ES" sz="1800" b="1" i="0" u="none" strike="noStrike" kern="0" cap="none" spc="0" normalizeH="0" baseline="0" noProof="0">
                <a:ln>
                  <a:noFill/>
                </a:ln>
                <a:solidFill>
                  <a:srgbClr val="000000"/>
                </a:solidFill>
                <a:effectLst/>
                <a:uLnTx/>
                <a:uFillTx/>
                <a:latin typeface="Roboto"/>
                <a:ea typeface="Roboto"/>
                <a:cs typeface="Roboto"/>
                <a:sym typeface="Roboto"/>
              </a:rPr>
              <a:t>Strategy design phase: </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a:p>
            <a:pPr marL="0" marR="0" lvl="1" indent="0" algn="l" defTabSz="914400" rtl="0" eaLnBrk="1" fontAlgn="auto" latinLnBrk="0" hangingPunct="1">
              <a:lnSpc>
                <a:spcPct val="110000"/>
              </a:lnSpc>
              <a:spcBef>
                <a:spcPts val="0"/>
              </a:spcBef>
              <a:spcAft>
                <a:spcPts val="0"/>
              </a:spcAft>
              <a:buClr>
                <a:srgbClr val="000000"/>
              </a:buClr>
              <a:buSzPts val="1600"/>
              <a:buFont typeface="Arial"/>
              <a:buNone/>
              <a:tabLst/>
              <a:defRPr/>
            </a:pPr>
            <a:r>
              <a:rPr kumimoji="0" lang="es-ES" sz="1600" b="1" i="0" u="none" strike="noStrike" kern="0" cap="none" spc="0" normalizeH="0" baseline="0" noProof="0">
                <a:ln>
                  <a:noFill/>
                </a:ln>
                <a:solidFill>
                  <a:srgbClr val="000000"/>
                </a:solidFill>
                <a:effectLst/>
                <a:uLnTx/>
                <a:uFillTx/>
                <a:latin typeface="Roboto"/>
                <a:ea typeface="Roboto"/>
                <a:cs typeface="Roboto"/>
                <a:sym typeface="Roboto"/>
              </a:rPr>
              <a:t>from the analysis of gaps &amp; needs</a:t>
            </a:r>
            <a:endParaRPr kumimoji="0" sz="1600" b="1"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618" name="Google Shape;618;p29"/>
          <p:cNvSpPr txBox="1"/>
          <p:nvPr/>
        </p:nvSpPr>
        <p:spPr>
          <a:xfrm>
            <a:off x="8457955" y="1968309"/>
            <a:ext cx="2845148" cy="3692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 sz="1800" b="1" i="0" u="none" strike="noStrike" kern="0" cap="none" spc="0" normalizeH="0" baseline="0" noProof="0">
                <a:ln>
                  <a:noFill/>
                </a:ln>
                <a:solidFill>
                  <a:srgbClr val="000000"/>
                </a:solidFill>
                <a:effectLst/>
                <a:uLnTx/>
                <a:uFillTx/>
                <a:latin typeface="Roboto"/>
                <a:ea typeface="Roboto"/>
                <a:cs typeface="Roboto"/>
                <a:sym typeface="Roboto"/>
              </a:rPr>
              <a:t>Sustainability phase</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619" name="Google Shape;619;p29"/>
          <p:cNvGrpSpPr/>
          <p:nvPr/>
        </p:nvGrpSpPr>
        <p:grpSpPr>
          <a:xfrm>
            <a:off x="417387" y="1907185"/>
            <a:ext cx="451019" cy="468587"/>
            <a:chOff x="457666" y="1772594"/>
            <a:chExt cx="451019" cy="468587"/>
          </a:xfrm>
        </p:grpSpPr>
        <p:sp>
          <p:nvSpPr>
            <p:cNvPr id="620" name="Google Shape;620;p29"/>
            <p:cNvSpPr/>
            <p:nvPr/>
          </p:nvSpPr>
          <p:spPr>
            <a:xfrm>
              <a:off x="457666" y="1772594"/>
              <a:ext cx="451019" cy="461665"/>
            </a:xfrm>
            <a:prstGeom prst="ellipse">
              <a:avLst/>
            </a:prstGeom>
            <a:solidFill>
              <a:srgbClr val="7FE5FD"/>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1" name="Google Shape;621;p29"/>
            <p:cNvSpPr txBox="1"/>
            <p:nvPr/>
          </p:nvSpPr>
          <p:spPr>
            <a:xfrm>
              <a:off x="502677" y="1779516"/>
              <a:ext cx="36099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ES" sz="2400" b="1" i="0" u="none" strike="noStrike" kern="0" cap="none" spc="0" normalizeH="0" baseline="0" noProof="0">
                  <a:ln>
                    <a:noFill/>
                  </a:ln>
                  <a:solidFill>
                    <a:srgbClr val="000000"/>
                  </a:solidFill>
                  <a:effectLst/>
                  <a:uLnTx/>
                  <a:uFillTx/>
                  <a:latin typeface="Roboto"/>
                  <a:ea typeface="Roboto"/>
                  <a:cs typeface="Roboto"/>
                  <a:sym typeface="Roboto"/>
                </a:rPr>
                <a:t>1</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
        <p:nvSpPr>
          <p:cNvPr id="622" name="Google Shape;622;p29"/>
          <p:cNvSpPr/>
          <p:nvPr/>
        </p:nvSpPr>
        <p:spPr>
          <a:xfrm>
            <a:off x="3460012" y="3790461"/>
            <a:ext cx="803958" cy="954067"/>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3" name="Google Shape;623;p29"/>
          <p:cNvSpPr/>
          <p:nvPr/>
        </p:nvSpPr>
        <p:spPr>
          <a:xfrm>
            <a:off x="3699958" y="3790461"/>
            <a:ext cx="803958" cy="954067"/>
          </a:xfrm>
          <a:prstGeom prst="chevron">
            <a:avLst>
              <a:gd name="adj" fmla="val 50000"/>
            </a:avLst>
          </a:prstGeom>
          <a:solidFill>
            <a:srgbClr val="A5A5A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4" name="Google Shape;624;p29"/>
          <p:cNvSpPr/>
          <p:nvPr/>
        </p:nvSpPr>
        <p:spPr>
          <a:xfrm>
            <a:off x="7448526" y="3790461"/>
            <a:ext cx="803958" cy="954067"/>
          </a:xfrm>
          <a:prstGeom prst="chevron">
            <a:avLst>
              <a:gd name="adj" fmla="val 50000"/>
            </a:avLst>
          </a:prstGeom>
          <a:solidFill>
            <a:srgbClr val="BFBFB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625" name="Google Shape;625;p29"/>
          <p:cNvSpPr/>
          <p:nvPr/>
        </p:nvSpPr>
        <p:spPr>
          <a:xfrm>
            <a:off x="7688472" y="3790461"/>
            <a:ext cx="803958" cy="954067"/>
          </a:xfrm>
          <a:prstGeom prst="chevron">
            <a:avLst>
              <a:gd name="adj" fmla="val 50000"/>
            </a:avLst>
          </a:prstGeom>
          <a:solidFill>
            <a:srgbClr val="A5A5A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626" name="Google Shape;626;p29"/>
          <p:cNvGrpSpPr/>
          <p:nvPr/>
        </p:nvGrpSpPr>
        <p:grpSpPr>
          <a:xfrm>
            <a:off x="4348437" y="1872538"/>
            <a:ext cx="451019" cy="468587"/>
            <a:chOff x="457666" y="1772594"/>
            <a:chExt cx="451019" cy="468587"/>
          </a:xfrm>
        </p:grpSpPr>
        <p:sp>
          <p:nvSpPr>
            <p:cNvPr id="627" name="Google Shape;627;p29"/>
            <p:cNvSpPr/>
            <p:nvPr/>
          </p:nvSpPr>
          <p:spPr>
            <a:xfrm>
              <a:off x="457666" y="1772594"/>
              <a:ext cx="451019" cy="461665"/>
            </a:xfrm>
            <a:prstGeom prst="ellipse">
              <a:avLst/>
            </a:prstGeom>
            <a:solidFill>
              <a:srgbClr val="96ADF9"/>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28" name="Google Shape;628;p29"/>
            <p:cNvSpPr txBox="1"/>
            <p:nvPr/>
          </p:nvSpPr>
          <p:spPr>
            <a:xfrm>
              <a:off x="502677" y="1779516"/>
              <a:ext cx="36099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ES" sz="2400" b="1" i="0" u="none" strike="noStrike" kern="0" cap="none" spc="0" normalizeH="0" baseline="0" noProof="0">
                  <a:ln>
                    <a:noFill/>
                  </a:ln>
                  <a:solidFill>
                    <a:srgbClr val="000000"/>
                  </a:solidFill>
                  <a:effectLst/>
                  <a:uLnTx/>
                  <a:uFillTx/>
                  <a:latin typeface="Roboto"/>
                  <a:ea typeface="Roboto"/>
                  <a:cs typeface="Roboto"/>
                  <a:sym typeface="Roboto"/>
                </a:rPr>
                <a:t>2</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grpSp>
        <p:nvGrpSpPr>
          <p:cNvPr id="629" name="Google Shape;629;p29"/>
          <p:cNvGrpSpPr/>
          <p:nvPr/>
        </p:nvGrpSpPr>
        <p:grpSpPr>
          <a:xfrm>
            <a:off x="8311021" y="1900263"/>
            <a:ext cx="451019" cy="468587"/>
            <a:chOff x="457666" y="1772594"/>
            <a:chExt cx="451019" cy="468587"/>
          </a:xfrm>
        </p:grpSpPr>
        <p:sp>
          <p:nvSpPr>
            <p:cNvPr id="630" name="Google Shape;630;p29"/>
            <p:cNvSpPr/>
            <p:nvPr/>
          </p:nvSpPr>
          <p:spPr>
            <a:xfrm>
              <a:off x="457666" y="1772594"/>
              <a:ext cx="451019" cy="461665"/>
            </a:xfrm>
            <a:prstGeom prst="ellipse">
              <a:avLst/>
            </a:prstGeom>
            <a:solidFill>
              <a:srgbClr val="B5DAFF"/>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FFFFFF"/>
                </a:solidFill>
                <a:effectLst/>
                <a:uLnTx/>
                <a:uFillTx/>
                <a:latin typeface="Arial"/>
                <a:ea typeface="Arial"/>
                <a:cs typeface="Arial"/>
                <a:sym typeface="Arial"/>
              </a:endParaRPr>
            </a:p>
          </p:txBody>
        </p:sp>
        <p:sp>
          <p:nvSpPr>
            <p:cNvPr id="631" name="Google Shape;631;p29"/>
            <p:cNvSpPr txBox="1"/>
            <p:nvPr/>
          </p:nvSpPr>
          <p:spPr>
            <a:xfrm>
              <a:off x="502677" y="1779516"/>
              <a:ext cx="360996" cy="46166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400"/>
                <a:buFont typeface="Arial"/>
                <a:buNone/>
                <a:tabLst/>
                <a:defRPr/>
              </a:pPr>
              <a:r>
                <a:rPr kumimoji="0" lang="es-ES" sz="2400" b="1" i="0" u="none" strike="noStrike" kern="0" cap="none" spc="0" normalizeH="0" baseline="0" noProof="0">
                  <a:ln>
                    <a:noFill/>
                  </a:ln>
                  <a:solidFill>
                    <a:srgbClr val="000000"/>
                  </a:solidFill>
                  <a:effectLst/>
                  <a:uLnTx/>
                  <a:uFillTx/>
                  <a:latin typeface="Roboto"/>
                  <a:ea typeface="Roboto"/>
                  <a:cs typeface="Roboto"/>
                  <a:sym typeface="Roboto"/>
                </a:rPr>
                <a:t>3</a:t>
              </a: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ula 2">
            <a:extLst>
              <a:ext uri="{FF2B5EF4-FFF2-40B4-BE49-F238E27FC236}">
                <a16:creationId xmlns:a16="http://schemas.microsoft.com/office/drawing/2014/main" id="{C0F0F834-A40A-3F13-4EC9-C5602C2B452F}"/>
              </a:ext>
            </a:extLst>
          </p:cNvPr>
          <p:cNvGraphicFramePr>
            <a:graphicFrameLocks noGrp="1"/>
          </p:cNvGraphicFramePr>
          <p:nvPr>
            <p:extLst>
              <p:ext uri="{D42A27DB-BD31-4B8C-83A1-F6EECF244321}">
                <p14:modId xmlns:p14="http://schemas.microsoft.com/office/powerpoint/2010/main" val="2678024441"/>
              </p:ext>
            </p:extLst>
          </p:nvPr>
        </p:nvGraphicFramePr>
        <p:xfrm>
          <a:off x="5110480" y="193040"/>
          <a:ext cx="7081520" cy="6439630"/>
        </p:xfrm>
        <a:graphic>
          <a:graphicData uri="http://schemas.openxmlformats.org/drawingml/2006/table">
            <a:tbl>
              <a:tblPr/>
              <a:tblGrid>
                <a:gridCol w="7081520">
                  <a:extLst>
                    <a:ext uri="{9D8B030D-6E8A-4147-A177-3AD203B41FA5}">
                      <a16:colId xmlns:a16="http://schemas.microsoft.com/office/drawing/2014/main" val="3288911274"/>
                    </a:ext>
                  </a:extLst>
                </a:gridCol>
              </a:tblGrid>
              <a:tr h="390749">
                <a:tc>
                  <a:txBody>
                    <a:bodyPr/>
                    <a:lstStyle/>
                    <a:p>
                      <a:pPr algn="l" fontAlgn="ctr"/>
                      <a:r>
                        <a:rPr lang="en-GB" sz="1600" b="1" i="0" u="none" strike="noStrike" dirty="0">
                          <a:solidFill>
                            <a:srgbClr val="FFFFFF"/>
                          </a:solidFill>
                          <a:effectLst/>
                          <a:latin typeface="Roboto" panose="02000000000000000000" pitchFamily="2" charset="0"/>
                        </a:rPr>
                        <a:t>Recognition</a:t>
                      </a:r>
                      <a:endParaRPr lang="ca-ES" sz="1600" b="1" i="0" u="none" strike="noStrike" dirty="0">
                        <a:solidFill>
                          <a:srgbClr val="FFFFFF"/>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99"/>
                    </a:solidFill>
                  </a:tcPr>
                </a:tc>
                <a:extLst>
                  <a:ext uri="{0D108BD9-81ED-4DB2-BD59-A6C34878D82A}">
                    <a16:rowId xmlns:a16="http://schemas.microsoft.com/office/drawing/2014/main" val="2386992183"/>
                  </a:ext>
                </a:extLst>
              </a:tr>
              <a:tr h="571828">
                <a:tc>
                  <a:txBody>
                    <a:bodyPr/>
                    <a:lstStyle/>
                    <a:p>
                      <a:pPr algn="l" fontAlgn="ctr"/>
                      <a:r>
                        <a:rPr lang="en-GB" sz="1600" b="0" i="0" u="none" strike="noStrike" dirty="0">
                          <a:solidFill>
                            <a:srgbClr val="000000"/>
                          </a:solidFill>
                          <a:effectLst/>
                          <a:latin typeface="Roboto Light" panose="02000000000000000000" pitchFamily="2" charset="0"/>
                          <a:ea typeface="Roboto Light" panose="02000000000000000000" pitchFamily="2" charset="0"/>
                        </a:rPr>
                        <a:t>Activities necessary to identify and recognise cultural heritage through interpretation, narration, identification and advocacy.</a:t>
                      </a:r>
                      <a:endParaRPr lang="ca-ES" sz="1600" b="0" i="0" u="none" strike="noStrike" dirty="0">
                        <a:solidFill>
                          <a:srgbClr val="000000"/>
                        </a:solidFill>
                        <a:effectLst/>
                        <a:latin typeface="Roboto Light" panose="02000000000000000000" pitchFamily="2" charset="0"/>
                        <a:ea typeface="Roboto Light"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83333876"/>
                  </a:ext>
                </a:extLst>
              </a:tr>
              <a:tr h="390749">
                <a:tc>
                  <a:txBody>
                    <a:bodyPr/>
                    <a:lstStyle/>
                    <a:p>
                      <a:pPr algn="l" fontAlgn="ctr"/>
                      <a:r>
                        <a:rPr lang="en-GB" sz="1600" b="1" i="0" u="none" strike="noStrike" dirty="0">
                          <a:solidFill>
                            <a:srgbClr val="FFFFFF"/>
                          </a:solidFill>
                          <a:effectLst/>
                          <a:latin typeface="Roboto" panose="02000000000000000000" pitchFamily="2" charset="0"/>
                        </a:rPr>
                        <a:t>Preservation and Safeguarding</a:t>
                      </a:r>
                      <a:endParaRPr lang="ca-ES" sz="1600" b="1" i="0" u="none" strike="noStrike" dirty="0">
                        <a:solidFill>
                          <a:srgbClr val="FFFFFF"/>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99"/>
                    </a:solidFill>
                  </a:tcPr>
                </a:tc>
                <a:extLst>
                  <a:ext uri="{0D108BD9-81ED-4DB2-BD59-A6C34878D82A}">
                    <a16:rowId xmlns:a16="http://schemas.microsoft.com/office/drawing/2014/main" val="3706226426"/>
                  </a:ext>
                </a:extLst>
              </a:tr>
              <a:tr h="718313">
                <a:tc>
                  <a:txBody>
                    <a:bodyPr/>
                    <a:lstStyle/>
                    <a:p>
                      <a:pPr algn="l" fontAlgn="ctr"/>
                      <a:r>
                        <a:rPr lang="en-GB" sz="1600" b="0" i="0" u="none" strike="noStrike" dirty="0">
                          <a:solidFill>
                            <a:srgbClr val="000000"/>
                          </a:solidFill>
                          <a:effectLst/>
                          <a:latin typeface="Roboto Light" panose="02000000000000000000" pitchFamily="2" charset="0"/>
                          <a:ea typeface="Roboto Light" panose="02000000000000000000" pitchFamily="2" charset="0"/>
                        </a:rPr>
                        <a:t>Activities that need to be put into place to ensure the long-term survival and care of cultural heritage, from maintenance to conservation, preventive conservation, restoration, and safeguarding   </a:t>
                      </a:r>
                      <a:endParaRPr lang="ca-ES" sz="1600" b="0" i="0" u="none" strike="noStrike" dirty="0">
                        <a:solidFill>
                          <a:srgbClr val="000000"/>
                        </a:solidFill>
                        <a:effectLst/>
                        <a:latin typeface="Roboto Light" panose="02000000000000000000" pitchFamily="2" charset="0"/>
                        <a:ea typeface="Roboto Light"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28837599"/>
                  </a:ext>
                </a:extLst>
              </a:tr>
              <a:tr h="390749">
                <a:tc>
                  <a:txBody>
                    <a:bodyPr/>
                    <a:lstStyle/>
                    <a:p>
                      <a:pPr algn="l" fontAlgn="ctr"/>
                      <a:r>
                        <a:rPr lang="en-GB" sz="1600" b="1" i="0" u="none" strike="noStrike" dirty="0">
                          <a:solidFill>
                            <a:schemeClr val="bg1"/>
                          </a:solidFill>
                          <a:effectLst/>
                          <a:latin typeface="Roboto" panose="02000000000000000000" pitchFamily="2" charset="0"/>
                        </a:rPr>
                        <a:t>Engagement and Use</a:t>
                      </a:r>
                      <a:endParaRPr lang="ca-ES" sz="1600" b="1" i="0" u="none" strike="noStrike" dirty="0">
                        <a:solidFill>
                          <a:schemeClr val="bg1"/>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99"/>
                    </a:solidFill>
                  </a:tcPr>
                </a:tc>
                <a:extLst>
                  <a:ext uri="{0D108BD9-81ED-4DB2-BD59-A6C34878D82A}">
                    <a16:rowId xmlns:a16="http://schemas.microsoft.com/office/drawing/2014/main" val="2081190580"/>
                  </a:ext>
                </a:extLst>
              </a:tr>
              <a:tr h="571828">
                <a:tc>
                  <a:txBody>
                    <a:bodyPr/>
                    <a:lstStyle/>
                    <a:p>
                      <a:pPr algn="l" fontAlgn="ctr"/>
                      <a:r>
                        <a:rPr lang="en-GB" sz="1600" b="0" i="0" u="none" strike="noStrike" dirty="0">
                          <a:solidFill>
                            <a:srgbClr val="000000"/>
                          </a:solidFill>
                          <a:effectLst/>
                          <a:latin typeface="Roboto Light" panose="02000000000000000000" pitchFamily="2" charset="0"/>
                          <a:ea typeface="Roboto Light" panose="02000000000000000000" pitchFamily="2" charset="0"/>
                        </a:rPr>
                        <a:t>Activities necessary to access and open cultural heritage, make it understandable and available for consultation, raise awareness, and use it as a resource for all stakeholders.</a:t>
                      </a:r>
                      <a:endParaRPr lang="ca-ES" sz="1600" b="0" i="0" u="none" strike="noStrike" dirty="0">
                        <a:solidFill>
                          <a:srgbClr val="000000"/>
                        </a:solidFill>
                        <a:effectLst/>
                        <a:latin typeface="Roboto Light" panose="02000000000000000000" pitchFamily="2" charset="0"/>
                        <a:ea typeface="Roboto Light"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16186481"/>
                  </a:ext>
                </a:extLst>
              </a:tr>
              <a:tr h="390749">
                <a:tc>
                  <a:txBody>
                    <a:bodyPr/>
                    <a:lstStyle/>
                    <a:p>
                      <a:pPr algn="l" fontAlgn="ctr"/>
                      <a:r>
                        <a:rPr lang="en-GB" sz="1600" b="1" i="0" u="none" strike="noStrike" dirty="0">
                          <a:solidFill>
                            <a:srgbClr val="FFFFFF"/>
                          </a:solidFill>
                          <a:effectLst/>
                          <a:latin typeface="Roboto" panose="02000000000000000000" pitchFamily="2" charset="0"/>
                        </a:rPr>
                        <a:t>Research and Development/Education</a:t>
                      </a:r>
                      <a:endParaRPr lang="ca-ES" sz="1600" b="1" i="0" u="none" strike="noStrike" dirty="0">
                        <a:solidFill>
                          <a:srgbClr val="FFFFFF"/>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99"/>
                    </a:solidFill>
                  </a:tcPr>
                </a:tc>
                <a:extLst>
                  <a:ext uri="{0D108BD9-81ED-4DB2-BD59-A6C34878D82A}">
                    <a16:rowId xmlns:a16="http://schemas.microsoft.com/office/drawing/2014/main" val="778009195"/>
                  </a:ext>
                </a:extLst>
              </a:tr>
              <a:tr h="571828">
                <a:tc>
                  <a:txBody>
                    <a:bodyPr/>
                    <a:lstStyle/>
                    <a:p>
                      <a:pPr algn="l" fontAlgn="ctr"/>
                      <a:r>
                        <a:rPr lang="en-GB" sz="1600" b="0" i="0" u="none" strike="noStrike" dirty="0">
                          <a:solidFill>
                            <a:srgbClr val="000000"/>
                          </a:solidFill>
                          <a:effectLst/>
                          <a:latin typeface="Roboto Light" panose="02000000000000000000" pitchFamily="2" charset="0"/>
                          <a:ea typeface="Roboto Light" panose="02000000000000000000" pitchFamily="2" charset="0"/>
                        </a:rPr>
                        <a:t>Activities that are necessary throughout the process that go from the recognition of cultural heritage to the preservation and enhancement of cultural heritage.</a:t>
                      </a:r>
                      <a:endParaRPr lang="ca-ES" sz="1600" b="0" i="0" u="none" strike="noStrike" dirty="0">
                        <a:solidFill>
                          <a:srgbClr val="000000"/>
                        </a:solidFill>
                        <a:effectLst/>
                        <a:latin typeface="Roboto Light" panose="02000000000000000000" pitchFamily="2" charset="0"/>
                        <a:ea typeface="Roboto Light"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48172218"/>
                  </a:ext>
                </a:extLst>
              </a:tr>
              <a:tr h="390749">
                <a:tc>
                  <a:txBody>
                    <a:bodyPr/>
                    <a:lstStyle/>
                    <a:p>
                      <a:pPr algn="l" fontAlgn="ctr"/>
                      <a:r>
                        <a:rPr lang="en-GB" sz="1600" b="1" i="0" u="none" strike="noStrike">
                          <a:solidFill>
                            <a:srgbClr val="FFFFFF"/>
                          </a:solidFill>
                          <a:effectLst/>
                          <a:latin typeface="Roboto" panose="02000000000000000000" pitchFamily="2" charset="0"/>
                        </a:rPr>
                        <a:t>Management</a:t>
                      </a:r>
                      <a:endParaRPr lang="ca-ES" sz="1600" b="1" i="0" u="none" strike="noStrike">
                        <a:solidFill>
                          <a:srgbClr val="FFFFFF"/>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99"/>
                    </a:solidFill>
                  </a:tcPr>
                </a:tc>
                <a:extLst>
                  <a:ext uri="{0D108BD9-81ED-4DB2-BD59-A6C34878D82A}">
                    <a16:rowId xmlns:a16="http://schemas.microsoft.com/office/drawing/2014/main" val="2927072175"/>
                  </a:ext>
                </a:extLst>
              </a:tr>
              <a:tr h="571828">
                <a:tc>
                  <a:txBody>
                    <a:bodyPr/>
                    <a:lstStyle/>
                    <a:p>
                      <a:pPr algn="l" fontAlgn="t"/>
                      <a:r>
                        <a:rPr lang="en-GB" sz="1600" b="0" i="0" u="none" strike="noStrike" dirty="0">
                          <a:solidFill>
                            <a:srgbClr val="000000"/>
                          </a:solidFill>
                          <a:effectLst/>
                          <a:latin typeface="Roboto Light" panose="02000000000000000000" pitchFamily="2" charset="0"/>
                          <a:ea typeface="Roboto Light" panose="02000000000000000000" pitchFamily="2" charset="0"/>
                        </a:rPr>
                        <a:t>Activities that go from strategic planning to everyday administration and management.</a:t>
                      </a:r>
                      <a:endParaRPr lang="ca-ES" sz="1600" b="0" i="0" u="none" strike="noStrike" dirty="0">
                        <a:solidFill>
                          <a:srgbClr val="000000"/>
                        </a:solidFill>
                        <a:effectLst/>
                        <a:latin typeface="Roboto Light" panose="02000000000000000000" pitchFamily="2" charset="0"/>
                        <a:ea typeface="Roboto Light" panose="02000000000000000000" pitchFamily="2" charset="0"/>
                      </a:endParaRPr>
                    </a:p>
                  </a:txBody>
                  <a:tcPr marL="6350" marR="6350" marT="635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2528847"/>
                  </a:ext>
                </a:extLst>
              </a:tr>
              <a:tr h="390749">
                <a:tc>
                  <a:txBody>
                    <a:bodyPr/>
                    <a:lstStyle/>
                    <a:p>
                      <a:pPr algn="l" fontAlgn="ctr"/>
                      <a:r>
                        <a:rPr lang="en-GB" sz="1600" b="1" i="0" u="none" strike="noStrike">
                          <a:solidFill>
                            <a:srgbClr val="FFFFFF"/>
                          </a:solidFill>
                          <a:effectLst/>
                          <a:latin typeface="Roboto" panose="02000000000000000000" pitchFamily="2" charset="0"/>
                        </a:rPr>
                        <a:t>Governance and Policy-making</a:t>
                      </a:r>
                      <a:endParaRPr lang="ca-ES" sz="1600" b="1" i="0" u="none" strike="noStrike">
                        <a:solidFill>
                          <a:srgbClr val="FFFFFF"/>
                        </a:solidFill>
                        <a:effectLst/>
                        <a:latin typeface="Roboto"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006699"/>
                    </a:solidFill>
                  </a:tcPr>
                </a:tc>
                <a:extLst>
                  <a:ext uri="{0D108BD9-81ED-4DB2-BD59-A6C34878D82A}">
                    <a16:rowId xmlns:a16="http://schemas.microsoft.com/office/drawing/2014/main" val="3364019444"/>
                  </a:ext>
                </a:extLst>
              </a:tr>
              <a:tr h="571828">
                <a:tc>
                  <a:txBody>
                    <a:bodyPr/>
                    <a:lstStyle/>
                    <a:p>
                      <a:pPr algn="l" fontAlgn="ctr"/>
                      <a:r>
                        <a:rPr lang="en-GB" sz="1600" b="0" i="0" u="none" strike="noStrike" dirty="0">
                          <a:solidFill>
                            <a:srgbClr val="000000"/>
                          </a:solidFill>
                          <a:effectLst/>
                          <a:latin typeface="Roboto Light" panose="02000000000000000000" pitchFamily="2" charset="0"/>
                          <a:ea typeface="Roboto Light" panose="02000000000000000000" pitchFamily="2" charset="0"/>
                        </a:rPr>
                        <a:t>Activities related to the decision-making for cultural heritage in the wider domain of cultural heritage policy at local, regional, national and international level.</a:t>
                      </a:r>
                      <a:endParaRPr lang="ca-ES" sz="1600" b="0" i="0" u="none" strike="noStrike" dirty="0">
                        <a:solidFill>
                          <a:srgbClr val="000000"/>
                        </a:solidFill>
                        <a:effectLst/>
                        <a:latin typeface="Roboto Light" panose="02000000000000000000" pitchFamily="2" charset="0"/>
                        <a:ea typeface="Roboto Light" panose="02000000000000000000" pitchFamily="2"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43296050"/>
                  </a:ext>
                </a:extLst>
              </a:tr>
            </a:tbl>
          </a:graphicData>
        </a:graphic>
      </p:graphicFrame>
      <p:pic>
        <p:nvPicPr>
          <p:cNvPr id="4" name="Imatge 3">
            <a:extLst>
              <a:ext uri="{FF2B5EF4-FFF2-40B4-BE49-F238E27FC236}">
                <a16:creationId xmlns:a16="http://schemas.microsoft.com/office/drawing/2014/main" id="{BFCEE49C-4799-F789-AFF6-D81C847AEA2F}"/>
              </a:ext>
            </a:extLst>
          </p:cNvPr>
          <p:cNvPicPr>
            <a:picLocks noChangeAspect="1"/>
          </p:cNvPicPr>
          <p:nvPr/>
        </p:nvPicPr>
        <p:blipFill rotWithShape="1">
          <a:blip r:embed="rId2"/>
          <a:srcRect l="43833" t="34518" r="29583" b="18370"/>
          <a:stretch/>
        </p:blipFill>
        <p:spPr>
          <a:xfrm>
            <a:off x="0" y="835637"/>
            <a:ext cx="5110480" cy="5094460"/>
          </a:xfrm>
          <a:prstGeom prst="rect">
            <a:avLst/>
          </a:prstGeom>
        </p:spPr>
      </p:pic>
      <p:sp>
        <p:nvSpPr>
          <p:cNvPr id="5" name="Títol 1">
            <a:extLst>
              <a:ext uri="{FF2B5EF4-FFF2-40B4-BE49-F238E27FC236}">
                <a16:creationId xmlns:a16="http://schemas.microsoft.com/office/drawing/2014/main" id="{E1304145-5DF8-630C-044A-7CE79EABEFE1}"/>
              </a:ext>
            </a:extLst>
          </p:cNvPr>
          <p:cNvSpPr txBox="1">
            <a:spLocks/>
          </p:cNvSpPr>
          <p:nvPr/>
        </p:nvSpPr>
        <p:spPr>
          <a:xfrm>
            <a:off x="335280" y="125637"/>
            <a:ext cx="4399280" cy="581932"/>
          </a:xfrm>
          <a:prstGeom prst="rect">
            <a:avLst/>
          </a:prstGeom>
        </p:spPr>
        <p:txBody>
          <a:bodyPr>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AU" sz="3200" b="1" kern="0" dirty="0">
                <a:solidFill>
                  <a:srgbClr val="3366FF"/>
                </a:solidFill>
                <a:latin typeface="Titillium Web" panose="00000500000000000000" pitchFamily="2" charset="0"/>
                <a:ea typeface="Roboto Light" panose="02000000000000000000" pitchFamily="2" charset="0"/>
                <a:cs typeface="Calibri" panose="020F0502020204030204" pitchFamily="34" charset="0"/>
              </a:rPr>
              <a:t>Circular Value Chain</a:t>
            </a:r>
          </a:p>
        </p:txBody>
      </p:sp>
    </p:spTree>
    <p:extLst>
      <p:ext uri="{BB962C8B-B14F-4D97-AF65-F5344CB8AC3E}">
        <p14:creationId xmlns:p14="http://schemas.microsoft.com/office/powerpoint/2010/main" val="4120558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0"/>
        <p:cNvGrpSpPr/>
        <p:nvPr/>
      </p:nvGrpSpPr>
      <p:grpSpPr>
        <a:xfrm>
          <a:off x="0" y="0"/>
          <a:ext cx="0" cy="0"/>
          <a:chOff x="0" y="0"/>
          <a:chExt cx="0" cy="0"/>
        </a:xfrm>
      </p:grpSpPr>
      <p:sp>
        <p:nvSpPr>
          <p:cNvPr id="871" name="Google Shape;871;g23dbeddbe13_8_0"/>
          <p:cNvSpPr txBox="1"/>
          <p:nvPr/>
        </p:nvSpPr>
        <p:spPr>
          <a:xfrm>
            <a:off x="617158" y="314981"/>
            <a:ext cx="7881381"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 sz="3200" b="1" i="0" u="none" strike="noStrike" kern="0" cap="none" spc="0" normalizeH="0" baseline="0" noProof="0" dirty="0">
                <a:ln>
                  <a:noFill/>
                </a:ln>
                <a:solidFill>
                  <a:srgbClr val="002060"/>
                </a:solidFill>
                <a:effectLst/>
                <a:uLnTx/>
                <a:uFillTx/>
                <a:latin typeface="Titillium Web" panose="00000500000000000000" pitchFamily="2" charset="0"/>
                <a:ea typeface="Roboto"/>
                <a:cs typeface="Roboto"/>
                <a:sym typeface="Roboto"/>
              </a:rPr>
              <a:t>The Heritage Ecosystem </a:t>
            </a:r>
            <a:r>
              <a:rPr kumimoji="0" lang="es-ES" sz="3200" b="1" i="0" u="none" strike="noStrike" kern="0" cap="none" spc="0" normalizeH="0" baseline="0" noProof="0" dirty="0" err="1">
                <a:ln>
                  <a:noFill/>
                </a:ln>
                <a:solidFill>
                  <a:srgbClr val="002060"/>
                </a:solidFill>
                <a:effectLst/>
                <a:uLnTx/>
                <a:uFillTx/>
                <a:latin typeface="Titillium Web" panose="00000500000000000000" pitchFamily="2" charset="0"/>
                <a:ea typeface="Roboto"/>
                <a:cs typeface="Roboto"/>
                <a:sym typeface="Roboto"/>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principles</a:t>
            </a:r>
            <a:endParaRPr kumimoji="0" sz="3200" b="1" i="0" u="none" strike="noStrike" kern="0" cap="none" spc="0" normalizeH="0" baseline="0" noProof="0" dirty="0">
              <a:ln>
                <a:noFill/>
              </a:ln>
              <a:solidFill>
                <a:srgbClr val="002060"/>
              </a:solidFill>
              <a:effectLst/>
              <a:uLnTx/>
              <a:uFillTx/>
              <a:latin typeface="Titillium Web" panose="00000500000000000000" pitchFamily="2" charset="0"/>
              <a:ea typeface="Roboto"/>
              <a:cs typeface="Roboto"/>
              <a:sym typeface="Roboto"/>
            </a:endParaRPr>
          </a:p>
        </p:txBody>
      </p:sp>
      <p:sp>
        <p:nvSpPr>
          <p:cNvPr id="874" name="Google Shape;874;g23dbeddbe13_8_0"/>
          <p:cNvSpPr txBox="1"/>
          <p:nvPr/>
        </p:nvSpPr>
        <p:spPr>
          <a:xfrm>
            <a:off x="4630232" y="1228008"/>
            <a:ext cx="3850380" cy="2539126"/>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The </a:t>
            </a: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existential</a:t>
            </a:r>
            <a:r>
              <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imperative</a:t>
            </a:r>
            <a:endPar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24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Meaning</a:t>
            </a:r>
            <a:r>
              <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 and values</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The mandate of the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heritage</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sector to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deliver</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public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benefit</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improving</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the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quality</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of life</a:t>
            </a:r>
            <a:endParaRPr kumimoji="0" sz="18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endParaRPr kumimoji="0" sz="9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endParaRPr>
          </a:p>
        </p:txBody>
      </p:sp>
      <p:sp>
        <p:nvSpPr>
          <p:cNvPr id="875" name="Google Shape;875;g23dbeddbe13_8_0"/>
          <p:cNvSpPr txBox="1"/>
          <p:nvPr/>
        </p:nvSpPr>
        <p:spPr>
          <a:xfrm>
            <a:off x="8498540" y="1228008"/>
            <a:ext cx="3675530" cy="2031295"/>
          </a:xfrm>
          <a:prstGeom prst="rect">
            <a:avLst/>
          </a:prstGeom>
          <a:noFill/>
          <a:ln>
            <a:noFill/>
          </a:ln>
        </p:spPr>
        <p:txBody>
          <a:bodyPr spcFirstLastPara="1" wrap="square" lIns="91425" tIns="91425" rIns="91425" bIns="91425"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Bespoke</a:t>
            </a:r>
            <a:r>
              <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platforms</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s-ES" sz="24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Democratic</a:t>
            </a:r>
            <a:r>
              <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 policymaking</a:t>
            </a:r>
            <a:endPar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Horizontal management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embedded</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in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participatory</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governance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structures</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endParaRPr>
          </a:p>
        </p:txBody>
      </p:sp>
      <p:sp>
        <p:nvSpPr>
          <p:cNvPr id="877" name="Google Shape;877;g23dbeddbe13_8_0"/>
          <p:cNvSpPr txBox="1"/>
          <p:nvPr/>
        </p:nvSpPr>
        <p:spPr>
          <a:xfrm>
            <a:off x="212309" y="1287089"/>
            <a:ext cx="3928250" cy="507827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r>
              <a:rPr kumimoji="0" lang="es-ES" sz="2200" b="0" i="0" u="non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To </a:t>
            </a:r>
            <a:r>
              <a:rPr kumimoji="0" lang="es-ES" sz="2200" b="0" i="0" u="none" strike="noStrike" kern="0" cap="none" spc="0" normalizeH="0" baseline="0" noProof="0" dirty="0" err="1" smtClean="0">
                <a:ln>
                  <a:noFill/>
                </a:ln>
                <a:effectLst/>
                <a:uLnTx/>
                <a:uFillTx/>
                <a:latin typeface="Roboto Light" panose="02000000000000000000" pitchFamily="2" charset="0"/>
                <a:ea typeface="Roboto Light" panose="02000000000000000000" pitchFamily="2" charset="0"/>
                <a:cs typeface="Roboto"/>
                <a:sym typeface="Roboto"/>
              </a:rPr>
              <a:t>transmit</a:t>
            </a:r>
            <a:r>
              <a:rPr kumimoji="0" lang="es-ES" sz="2200" b="0" i="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effectLst/>
                <a:uLnTx/>
                <a:uFillTx/>
                <a:latin typeface="Roboto Light" panose="02000000000000000000" pitchFamily="2" charset="0"/>
                <a:ea typeface="Roboto Light" panose="02000000000000000000" pitchFamily="2" charset="0"/>
                <a:cs typeface="Roboto"/>
                <a:sym typeface="Roboto"/>
              </a:rPr>
              <a:t>meaning</a:t>
            </a:r>
            <a:r>
              <a:rPr kumimoji="0" lang="es-ES" sz="2200" b="0"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 and </a:t>
            </a:r>
            <a:r>
              <a:rPr kumimoji="0" lang="es-ES" sz="2200" b="0" i="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values through</a:t>
            </a:r>
            <a:r>
              <a:rPr kumimoji="0" lang="es-ES" sz="2200" b="0" i="0" u="none" strike="noStrike" kern="0" cap="none" spc="0" normalizeH="0" noProof="0" dirty="0" smtClean="0">
                <a:ln>
                  <a:noFill/>
                </a:ln>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noProof="0" dirty="0" err="1" smtClean="0">
                <a:ln>
                  <a:noFill/>
                </a:ln>
                <a:effectLst/>
                <a:uLnTx/>
                <a:uFillTx/>
                <a:latin typeface="Roboto Light" panose="02000000000000000000" pitchFamily="2" charset="0"/>
                <a:ea typeface="Roboto Light" panose="02000000000000000000" pitchFamily="2" charset="0"/>
                <a:cs typeface="Roboto"/>
                <a:sym typeface="Roboto"/>
              </a:rPr>
              <a:t>heritage</a:t>
            </a:r>
            <a:r>
              <a:rPr kumimoji="0" lang="es-ES" sz="2200" b="0" i="0" u="none" strike="noStrike" kern="0" cap="none" spc="0" normalizeH="0" noProof="0" dirty="0" smtClean="0">
                <a:ln>
                  <a:noFill/>
                </a:ln>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noProof="0" dirty="0" err="1" smtClean="0">
                <a:ln>
                  <a:noFill/>
                </a:ln>
                <a:effectLst/>
                <a:uLnTx/>
                <a:uFillTx/>
                <a:latin typeface="Roboto Light" panose="02000000000000000000" pitchFamily="2" charset="0"/>
                <a:ea typeface="Roboto Light" panose="02000000000000000000" pitchFamily="2" charset="0"/>
                <a:cs typeface="Roboto"/>
                <a:sym typeface="Roboto"/>
              </a:rPr>
              <a:t>work</a:t>
            </a:r>
            <a:r>
              <a:rPr kumimoji="0" lang="es-ES" sz="2200" b="0" i="0" u="none" strike="noStrike" kern="0" cap="none" spc="0" normalizeH="0" baseline="0" noProof="0" dirty="0"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all processes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must</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be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embedded</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in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interconnected</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participatory</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1" u="none" strike="noStrike" kern="0" cap="none" spc="0" normalizeH="0" baseline="0" noProof="0" dirty="0" smtClean="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mechanisms</a:t>
            </a:r>
            <a:r>
              <a:rPr kumimoji="0" lang="es-ES" sz="220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a:t>
            </a:r>
            <a:r>
              <a:rPr kumimoji="0" lang="es-ES" sz="2200" b="1" i="1" u="none" strike="noStrike" kern="0" cap="none" spc="0" normalizeH="0" baseline="0" noProof="0" dirty="0" smtClean="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ensuring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multidisciplinary</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approach</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t>
            </a:r>
            <a:endParaRPr kumimoji="0"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Recognition</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of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this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leads to a </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standardised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statement</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of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heritage</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mission</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and </a:t>
            </a:r>
            <a:r>
              <a:rPr kumimoji="0" lang="es-ES" sz="2200" b="1" i="1" u="none" strike="noStrike" kern="0" cap="none" spc="0" normalizeH="0" baseline="0" noProof="0" dirty="0" err="1">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practice</a:t>
            </a:r>
            <a:r>
              <a:rPr kumimoji="0" lang="es-ES" sz="2200" b="1" i="1" u="none" strike="noStrike" kern="0" cap="none" spc="0" normalizeH="0" baseline="0" noProof="0" dirty="0">
                <a:ln>
                  <a:noFill/>
                </a:ln>
                <a:solidFill>
                  <a:srgbClr val="2F5496"/>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to be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implemented</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on all levels,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relying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on the following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principles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t>
            </a:r>
            <a:endParaRPr kumimoji="0"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700"/>
              <a:buFont typeface="Arial"/>
              <a:buNone/>
              <a:tabLst/>
              <a:defRPr/>
            </a:pPr>
            <a:endParaRPr kumimoji="0" sz="1600" b="0" i="0" u="none" strike="noStrike" kern="0" cap="none" spc="0" normalizeH="0" baseline="0" noProof="0" dirty="0">
              <a:ln>
                <a:noFill/>
              </a:ln>
              <a:solidFill>
                <a:srgbClr val="000000"/>
              </a:solidFill>
              <a:effectLst/>
              <a:uLnTx/>
              <a:uFillTx/>
              <a:latin typeface="Roboto"/>
              <a:ea typeface="Roboto"/>
              <a:cs typeface="Roboto"/>
              <a:sym typeface="Roboto"/>
            </a:endParaRPr>
          </a:p>
        </p:txBody>
      </p:sp>
      <p:cxnSp>
        <p:nvCxnSpPr>
          <p:cNvPr id="878" name="Google Shape;878;g23dbeddbe13_8_0"/>
          <p:cNvCxnSpPr/>
          <p:nvPr/>
        </p:nvCxnSpPr>
        <p:spPr>
          <a:xfrm>
            <a:off x="4385395" y="1361134"/>
            <a:ext cx="0" cy="4812000"/>
          </a:xfrm>
          <a:prstGeom prst="straightConnector1">
            <a:avLst/>
          </a:prstGeom>
          <a:noFill/>
          <a:ln w="9525" cap="flat" cmpd="sng">
            <a:solidFill>
              <a:schemeClr val="dk1"/>
            </a:solidFill>
            <a:prstDash val="solid"/>
            <a:round/>
            <a:headEnd type="none" w="sm" len="sm"/>
            <a:tailEnd type="none" w="sm" len="sm"/>
          </a:ln>
        </p:spPr>
      </p:cxnSp>
      <p:sp>
        <p:nvSpPr>
          <p:cNvPr id="879" name="Google Shape;879;g23dbeddbe13_8_0"/>
          <p:cNvSpPr txBox="1"/>
          <p:nvPr/>
        </p:nvSpPr>
        <p:spPr>
          <a:xfrm>
            <a:off x="4670619" y="3864558"/>
            <a:ext cx="3978173" cy="267761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The 6 </a:t>
            </a: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functional</a:t>
            </a:r>
            <a:r>
              <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areas</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Professional </a:t>
            </a:r>
            <a:r>
              <a:rPr kumimoji="0" lang="es-ES" sz="24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competences</a:t>
            </a:r>
            <a:endPar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Training and education in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heritage</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at all levels; participation,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democratic</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values,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increasing</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resilience</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of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societies</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p:txBody>
      </p:sp>
      <p:sp>
        <p:nvSpPr>
          <p:cNvPr id="880" name="Google Shape;880;g23dbeddbe13_8_0"/>
          <p:cNvSpPr txBox="1"/>
          <p:nvPr/>
        </p:nvSpPr>
        <p:spPr>
          <a:xfrm>
            <a:off x="8480612" y="3859735"/>
            <a:ext cx="3514165" cy="252372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200"/>
              <a:buFont typeface="Arial"/>
              <a:buNone/>
              <a:tabLst/>
              <a:defRPr/>
            </a:pP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Change</a:t>
            </a:r>
            <a:r>
              <a:rPr kumimoji="0" lang="es-ES" sz="2400" b="1" i="0" u="none" strike="noStrike" kern="0" cap="none" spc="0" normalizeH="0" baseline="0" noProof="0" dirty="0">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 and </a:t>
            </a:r>
            <a:r>
              <a:rPr kumimoji="0" lang="es-ES" sz="2400" b="1" i="0" u="none" strike="noStrike" kern="0" cap="none" spc="0" normalizeH="0" baseline="0" noProof="0" dirty="0" err="1">
                <a:ln>
                  <a:noFill/>
                </a:ln>
                <a:solidFill>
                  <a:srgbClr val="2063A8"/>
                </a:solidFill>
                <a:effectLst/>
                <a:uLnTx/>
                <a:uFillTx/>
                <a:latin typeface="Roboto Light" panose="02000000000000000000" pitchFamily="2" charset="0"/>
                <a:ea typeface="Roboto Light" panose="02000000000000000000" pitchFamily="2" charset="0"/>
                <a:cs typeface="Roboto"/>
                <a:sym typeface="Roboto"/>
              </a:rPr>
              <a:t>innovation</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s-ES" sz="24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Systemic</a:t>
            </a:r>
            <a:r>
              <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 </a:t>
            </a:r>
            <a:r>
              <a:rPr kumimoji="0" lang="es-ES" sz="24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knowledge</a:t>
            </a:r>
            <a:endPar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Tx/>
              <a:buNone/>
              <a:tabLst/>
              <a:defRPr/>
            </a:pPr>
            <a:r>
              <a:rPr kumimoji="0" lang="es-ES" sz="2400" b="0" i="0" u="none" strike="noStrike" kern="0" cap="none" spc="0" normalizeH="0" baseline="0" noProof="0" dirty="0" err="1" smtClean="0">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exchange</a:t>
            </a:r>
            <a:r>
              <a:rPr kumimoji="0" lang="es-ES" sz="2400" b="0" i="0" u="none" strike="noStrike" kern="0" cap="none" spc="0" normalizeH="0" baseline="0" noProof="0" dirty="0" smtClean="0">
                <a:ln>
                  <a:noFill/>
                </a:ln>
                <a:solidFill>
                  <a:srgbClr val="000000"/>
                </a:solidFill>
                <a:effectLst/>
                <a:uLnTx/>
                <a:uFillTx/>
                <a:latin typeface="Roboto Light" panose="02000000000000000000" pitchFamily="2" charset="0"/>
                <a:ea typeface="Roboto Light" panose="02000000000000000000" pitchFamily="2" charset="0"/>
                <a:cs typeface="Arial"/>
                <a:sym typeface="Roboto"/>
              </a:rPr>
              <a:t> </a:t>
            </a:r>
            <a:endParaRPr kumimoji="0" lang="es-ES"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endParaRPr>
          </a:p>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Uphold</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and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implement</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conventions</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and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policy</a:t>
            </a:r>
            <a:r>
              <a:rPr kumimoji="0" lang="es-ES" sz="2400" b="1" i="1" u="none" strike="noStrike" kern="0" cap="none" spc="0" normalizeH="0" baseline="0" noProof="0" dirty="0">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 </a:t>
            </a:r>
            <a:r>
              <a:rPr kumimoji="0" lang="es-ES" sz="2400" b="1" i="1" u="none" strike="noStrike" kern="0" cap="none" spc="0" normalizeH="0" baseline="0" noProof="0" dirty="0" err="1">
                <a:ln>
                  <a:noFill/>
                </a:ln>
                <a:solidFill>
                  <a:srgbClr val="002060"/>
                </a:solidFill>
                <a:effectLst/>
                <a:uLnTx/>
                <a:uFillTx/>
                <a:latin typeface="Roboto Light" panose="02000000000000000000" pitchFamily="2" charset="0"/>
                <a:ea typeface="Roboto Light" panose="02000000000000000000" pitchFamily="2" charset="0"/>
                <a:cs typeface="Roboto"/>
                <a:sym typeface="Roboto"/>
              </a:rPr>
              <a:t>documents</a:t>
            </a:r>
            <a:endParaRPr kumimoji="0" sz="24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19789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874"/>
                                        </p:tgtEl>
                                        <p:attrNameLst>
                                          <p:attrName>style.visibility</p:attrName>
                                        </p:attrNameLst>
                                      </p:cBhvr>
                                      <p:to>
                                        <p:strVal val="visible"/>
                                      </p:to>
                                    </p:set>
                                    <p:anim calcmode="lin" valueType="num">
                                      <p:cBhvr additive="base">
                                        <p:cTn id="7" dur="500"/>
                                        <p:tgtEl>
                                          <p:spTgt spid="874"/>
                                        </p:tgtEl>
                                        <p:attrNameLst>
                                          <p:attrName>ppt_w</p:attrName>
                                        </p:attrNameLst>
                                      </p:cBhvr>
                                      <p:tavLst>
                                        <p:tav tm="0">
                                          <p:val>
                                            <p:strVal val="0"/>
                                          </p:val>
                                        </p:tav>
                                        <p:tav tm="100000">
                                          <p:val>
                                            <p:strVal val="#ppt_w"/>
                                          </p:val>
                                        </p:tav>
                                      </p:tavLst>
                                    </p:anim>
                                    <p:anim calcmode="lin" valueType="num">
                                      <p:cBhvr additive="base">
                                        <p:cTn id="8" dur="500"/>
                                        <p:tgtEl>
                                          <p:spTgt spid="87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879"/>
                                        </p:tgtEl>
                                        <p:attrNameLst>
                                          <p:attrName>style.visibility</p:attrName>
                                        </p:attrNameLst>
                                      </p:cBhvr>
                                      <p:to>
                                        <p:strVal val="visible"/>
                                      </p:to>
                                    </p:set>
                                    <p:anim calcmode="lin" valueType="num">
                                      <p:cBhvr additive="base">
                                        <p:cTn id="13" dur="1000"/>
                                        <p:tgtEl>
                                          <p:spTgt spid="879"/>
                                        </p:tgtEl>
                                        <p:attrNameLst>
                                          <p:attrName>ppt_w</p:attrName>
                                        </p:attrNameLst>
                                      </p:cBhvr>
                                      <p:tavLst>
                                        <p:tav tm="0">
                                          <p:val>
                                            <p:strVal val="0"/>
                                          </p:val>
                                        </p:tav>
                                        <p:tav tm="100000">
                                          <p:val>
                                            <p:strVal val="#ppt_w"/>
                                          </p:val>
                                        </p:tav>
                                      </p:tavLst>
                                    </p:anim>
                                    <p:anim calcmode="lin" valueType="num">
                                      <p:cBhvr additive="base">
                                        <p:cTn id="14" dur="1000"/>
                                        <p:tgtEl>
                                          <p:spTgt spid="879"/>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875"/>
                                        </p:tgtEl>
                                        <p:attrNameLst>
                                          <p:attrName>style.visibility</p:attrName>
                                        </p:attrNameLst>
                                      </p:cBhvr>
                                      <p:to>
                                        <p:strVal val="visible"/>
                                      </p:to>
                                    </p:set>
                                    <p:anim calcmode="lin" valueType="num">
                                      <p:cBhvr additive="base">
                                        <p:cTn id="19" dur="500"/>
                                        <p:tgtEl>
                                          <p:spTgt spid="875"/>
                                        </p:tgtEl>
                                        <p:attrNameLst>
                                          <p:attrName>ppt_w</p:attrName>
                                        </p:attrNameLst>
                                      </p:cBhvr>
                                      <p:tavLst>
                                        <p:tav tm="0">
                                          <p:val>
                                            <p:strVal val="0"/>
                                          </p:val>
                                        </p:tav>
                                        <p:tav tm="100000">
                                          <p:val>
                                            <p:strVal val="#ppt_w"/>
                                          </p:val>
                                        </p:tav>
                                      </p:tavLst>
                                    </p:anim>
                                    <p:anim calcmode="lin" valueType="num">
                                      <p:cBhvr additive="base">
                                        <p:cTn id="20" dur="500"/>
                                        <p:tgtEl>
                                          <p:spTgt spid="875"/>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880"/>
                                        </p:tgtEl>
                                        <p:attrNameLst>
                                          <p:attrName>style.visibility</p:attrName>
                                        </p:attrNameLst>
                                      </p:cBhvr>
                                      <p:to>
                                        <p:strVal val="visible"/>
                                      </p:to>
                                    </p:set>
                                    <p:anim calcmode="lin" valueType="num">
                                      <p:cBhvr additive="base">
                                        <p:cTn id="25" dur="1000"/>
                                        <p:tgtEl>
                                          <p:spTgt spid="880"/>
                                        </p:tgtEl>
                                        <p:attrNameLst>
                                          <p:attrName>ppt_w</p:attrName>
                                        </p:attrNameLst>
                                      </p:cBhvr>
                                      <p:tavLst>
                                        <p:tav tm="0">
                                          <p:val>
                                            <p:strVal val="0"/>
                                          </p:val>
                                        </p:tav>
                                        <p:tav tm="100000">
                                          <p:val>
                                            <p:strVal val="#ppt_w"/>
                                          </p:val>
                                        </p:tav>
                                      </p:tavLst>
                                    </p:anim>
                                    <p:anim calcmode="lin" valueType="num">
                                      <p:cBhvr additive="base">
                                        <p:cTn id="26" dur="1000"/>
                                        <p:tgtEl>
                                          <p:spTgt spid="88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118"/>
          <p:cNvPicPr preferRelativeResize="0"/>
          <p:nvPr/>
        </p:nvPicPr>
        <p:blipFill rotWithShape="1">
          <a:blip r:embed="rId3">
            <a:alphaModFix/>
          </a:blip>
          <a:srcRect/>
          <a:stretch/>
        </p:blipFill>
        <p:spPr>
          <a:xfrm>
            <a:off x="9049406" y="6307376"/>
            <a:ext cx="1287079" cy="472559"/>
          </a:xfrm>
          <a:prstGeom prst="rect">
            <a:avLst/>
          </a:prstGeom>
          <a:noFill/>
          <a:ln>
            <a:noFill/>
          </a:ln>
        </p:spPr>
      </p:pic>
      <p:sp>
        <p:nvSpPr>
          <p:cNvPr id="946" name="Google Shape;946;p118"/>
          <p:cNvSpPr txBox="1"/>
          <p:nvPr/>
        </p:nvSpPr>
        <p:spPr>
          <a:xfrm>
            <a:off x="283025" y="1590206"/>
            <a:ext cx="6879771" cy="4278054"/>
          </a:xfrm>
          <a:prstGeom prst="rect">
            <a:avLst/>
          </a:prstGeom>
          <a:noFill/>
          <a:ln>
            <a:noFill/>
          </a:ln>
        </p:spPr>
        <p:txBody>
          <a:bodyPr spcFirstLastPara="1" wrap="square" lIns="91425" tIns="45700" rIns="91425" bIns="45700" anchor="t" anchorCtr="0">
            <a:spAutoFit/>
          </a:bodyPr>
          <a:lstStyle/>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Community engagement</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Sustainability in built heritage and landscape</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Revival of traditional crafts and techniques</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New heritage preservation</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Cultural heritage </a:t>
            </a: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in the digital environment</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Participatory leadership and management</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Cultural</a:t>
            </a:r>
            <a:r>
              <a:rPr kumimoji="0" lang="en-US" sz="2400" b="1" i="0" u="none" strike="noStrike" kern="0" cap="none" spc="0" normalizeH="0" noProof="0" dirty="0" smtClean="0">
                <a:ln>
                  <a:noFill/>
                </a:ln>
                <a:effectLst/>
                <a:uLnTx/>
                <a:uFillTx/>
                <a:latin typeface="Roboto Light" panose="02000000000000000000" pitchFamily="2" charset="0"/>
                <a:ea typeface="Roboto Light" panose="02000000000000000000" pitchFamily="2" charset="0"/>
                <a:cs typeface="Roboto"/>
                <a:sym typeface="Roboto"/>
              </a:rPr>
              <a:t> heritage</a:t>
            </a:r>
            <a:r>
              <a:rPr kumimoji="0" lang="en-US" sz="2400" b="1" i="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 </a:t>
            </a: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policy design and regulation</a:t>
            </a:r>
          </a:p>
          <a:p>
            <a:pPr marL="342900" marR="0" lvl="0" indent="-342900" algn="l" defTabSz="914400" rtl="0" eaLnBrk="1" fontAlgn="auto" latinLnBrk="0" hangingPunct="1">
              <a:lnSpc>
                <a:spcPct val="100000"/>
              </a:lnSpc>
              <a:spcBef>
                <a:spcPts val="600"/>
              </a:spcBef>
              <a:spcAft>
                <a:spcPts val="600"/>
              </a:spcAft>
              <a:buClr>
                <a:srgbClr val="000000"/>
              </a:buClr>
              <a:buSzPts val="2000"/>
              <a:buFont typeface="Wingdings" panose="05000000000000000000" pitchFamily="2" charset="2"/>
              <a:buChar char="§"/>
              <a:tabLst/>
              <a:defRPr/>
            </a:pP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International </a:t>
            </a:r>
            <a:r>
              <a:rPr kumimoji="0" lang="en-US" sz="2400" b="1" i="0" u="none" strike="noStrike" kern="0" cap="none" spc="0" normalizeH="0" baseline="0" noProof="0" dirty="0" smtClean="0">
                <a:ln>
                  <a:noFill/>
                </a:ln>
                <a:effectLst/>
                <a:uLnTx/>
                <a:uFillTx/>
                <a:latin typeface="Roboto Light" panose="02000000000000000000" pitchFamily="2" charset="0"/>
                <a:ea typeface="Roboto Light" panose="02000000000000000000" pitchFamily="2" charset="0"/>
                <a:cs typeface="Roboto"/>
                <a:sym typeface="Roboto"/>
              </a:rPr>
              <a:t>cultural heritage </a:t>
            </a:r>
            <a:r>
              <a:rPr kumimoji="0" lang="en-U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rPr>
              <a:t>relations</a:t>
            </a:r>
            <a:endParaRPr kumimoji="0" lang="es-ES" sz="24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Roboto"/>
              <a:sym typeface="Roboto"/>
            </a:endParaRPr>
          </a:p>
        </p:txBody>
      </p:sp>
      <p:pic>
        <p:nvPicPr>
          <p:cNvPr id="947" name="Google Shape;947;p118"/>
          <p:cNvPicPr preferRelativeResize="0"/>
          <p:nvPr/>
        </p:nvPicPr>
        <p:blipFill rotWithShape="1">
          <a:blip r:embed="rId4">
            <a:alphaModFix/>
          </a:blip>
          <a:srcRect/>
          <a:stretch/>
        </p:blipFill>
        <p:spPr>
          <a:xfrm>
            <a:off x="10336486" y="6316736"/>
            <a:ext cx="1765347" cy="495884"/>
          </a:xfrm>
          <a:prstGeom prst="rect">
            <a:avLst/>
          </a:prstGeom>
          <a:noFill/>
          <a:ln>
            <a:noFill/>
          </a:ln>
        </p:spPr>
      </p:pic>
      <p:sp>
        <p:nvSpPr>
          <p:cNvPr id="949" name="Google Shape;949;p118"/>
          <p:cNvSpPr txBox="1"/>
          <p:nvPr/>
        </p:nvSpPr>
        <p:spPr>
          <a:xfrm>
            <a:off x="246575" y="498773"/>
            <a:ext cx="11673282"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n-AU" sz="2800" b="1" i="0" u="none" strike="noStrike" kern="0" cap="none" spc="0" normalizeH="0" baseline="0" dirty="0">
                <a:ln>
                  <a:noFill/>
                </a:ln>
                <a:solidFill>
                  <a:srgbClr val="3366FF"/>
                </a:solidFill>
                <a:effectLst/>
                <a:uLnTx/>
                <a:uFillTx/>
                <a:latin typeface="Titillium Web" panose="00000500000000000000" pitchFamily="2" charset="0"/>
                <a:ea typeface="Roboto"/>
                <a:cs typeface="Roboto"/>
                <a:sym typeface="Roboto"/>
              </a:rPr>
              <a:t>Development of </a:t>
            </a:r>
            <a:r>
              <a:rPr kumimoji="0" lang="en-AU" sz="2800" b="1" i="0" u="none" strike="noStrike" kern="0" cap="none" spc="0" normalizeH="0" baseline="0" dirty="0" smtClean="0">
                <a:ln>
                  <a:noFill/>
                </a:ln>
                <a:solidFill>
                  <a:srgbClr val="3366FF"/>
                </a:solidFill>
                <a:effectLst/>
                <a:uLnTx/>
                <a:uFillTx/>
                <a:latin typeface="Titillium Web" panose="00000500000000000000" pitchFamily="2" charset="0"/>
                <a:ea typeface="Roboto"/>
                <a:cs typeface="Roboto"/>
                <a:sym typeface="Roboto"/>
              </a:rPr>
              <a:t>curricular </a:t>
            </a:r>
            <a:r>
              <a:rPr kumimoji="0" lang="en-AU" sz="2800" b="1" i="0" u="none" strike="noStrike" kern="0" cap="none" spc="0" normalizeH="0" baseline="0" dirty="0">
                <a:ln>
                  <a:noFill/>
                </a:ln>
                <a:solidFill>
                  <a:srgbClr val="3366FF"/>
                </a:solidFill>
                <a:effectLst/>
                <a:uLnTx/>
                <a:uFillTx/>
                <a:latin typeface="Titillium Web" panose="00000500000000000000" pitchFamily="2" charset="0"/>
                <a:ea typeface="Roboto"/>
                <a:cs typeface="Roboto"/>
                <a:sym typeface="Roboto"/>
              </a:rPr>
              <a:t>guidelines for 8 innovative / emerging fields</a:t>
            </a:r>
            <a:endParaRPr kumimoji="0" lang="en-AU" sz="1400" b="1" i="0" u="none" strike="noStrike" kern="0" cap="none" spc="0" normalizeH="0" baseline="0" dirty="0">
              <a:ln>
                <a:noFill/>
              </a:ln>
              <a:solidFill>
                <a:srgbClr val="3366FF"/>
              </a:solidFill>
              <a:effectLst/>
              <a:uLnTx/>
              <a:uFillTx/>
              <a:latin typeface="Titillium Web" panose="00000500000000000000" pitchFamily="2" charset="0"/>
              <a:ea typeface="Roboto"/>
              <a:cs typeface="Roboto"/>
              <a:sym typeface="Roboto"/>
            </a:endParaRPr>
          </a:p>
        </p:txBody>
      </p:sp>
      <p:pic>
        <p:nvPicPr>
          <p:cNvPr id="3" name="Imatge 2">
            <a:extLst>
              <a:ext uri="{FF2B5EF4-FFF2-40B4-BE49-F238E27FC236}">
                <a16:creationId xmlns:a16="http://schemas.microsoft.com/office/drawing/2014/main" id="{508FE27F-202E-6D4A-2A0D-2BF6408FE5A7}"/>
              </a:ext>
            </a:extLst>
          </p:cNvPr>
          <p:cNvPicPr>
            <a:picLocks noChangeAspect="1"/>
          </p:cNvPicPr>
          <p:nvPr/>
        </p:nvPicPr>
        <p:blipFill rotWithShape="1">
          <a:blip r:embed="rId5"/>
          <a:srcRect l="36785" t="35555" r="22055" b="10000"/>
          <a:stretch/>
        </p:blipFill>
        <p:spPr>
          <a:xfrm>
            <a:off x="7083518" y="1195578"/>
            <a:ext cx="5018315" cy="37338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3"/>
        <p:cNvGrpSpPr/>
        <p:nvPr/>
      </p:nvGrpSpPr>
      <p:grpSpPr>
        <a:xfrm>
          <a:off x="0" y="0"/>
          <a:ext cx="0" cy="0"/>
          <a:chOff x="0" y="0"/>
          <a:chExt cx="0" cy="0"/>
        </a:xfrm>
      </p:grpSpPr>
      <p:pic>
        <p:nvPicPr>
          <p:cNvPr id="894" name="Google Shape;894;p8"/>
          <p:cNvPicPr preferRelativeResize="0"/>
          <p:nvPr/>
        </p:nvPicPr>
        <p:blipFill rotWithShape="1">
          <a:blip r:embed="rId3">
            <a:alphaModFix/>
          </a:blip>
          <a:srcRect/>
          <a:stretch/>
        </p:blipFill>
        <p:spPr>
          <a:xfrm>
            <a:off x="9049406" y="6307376"/>
            <a:ext cx="1287079" cy="472559"/>
          </a:xfrm>
          <a:prstGeom prst="rect">
            <a:avLst/>
          </a:prstGeom>
          <a:noFill/>
          <a:ln>
            <a:noFill/>
          </a:ln>
        </p:spPr>
      </p:pic>
      <p:sp>
        <p:nvSpPr>
          <p:cNvPr id="895" name="Google Shape;895;p8"/>
          <p:cNvSpPr txBox="1"/>
          <p:nvPr/>
        </p:nvSpPr>
        <p:spPr>
          <a:xfrm>
            <a:off x="459851" y="409612"/>
            <a:ext cx="11220900" cy="58473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2800"/>
              <a:buFont typeface="Arial"/>
              <a:buNone/>
              <a:tabLst/>
              <a:defRPr/>
            </a:pPr>
            <a:r>
              <a:rPr kumimoji="0" lang="es-ES" sz="3200" b="1" i="0" u="none" strike="noStrike" kern="0" cap="none" spc="0" normalizeH="0" baseline="0" noProof="0" dirty="0" err="1">
                <a:ln>
                  <a:noFill/>
                </a:ln>
                <a:solidFill>
                  <a:srgbClr val="002060"/>
                </a:solidFill>
                <a:effectLst/>
                <a:uLnTx/>
                <a:uFillTx/>
                <a:latin typeface="Titillium Web" panose="00000500000000000000" pitchFamily="2" charset="0"/>
                <a:ea typeface="Roboto"/>
                <a:cs typeface="Roboto"/>
                <a:sym typeface="Roboto"/>
              </a:rPr>
              <a:t>Findings</a:t>
            </a:r>
            <a:r>
              <a:rPr kumimoji="0" lang="es-ES" sz="3200" b="1" i="0" u="none" strike="noStrike" kern="0" cap="none" spc="0" normalizeH="0" baseline="0" noProof="0" dirty="0">
                <a:ln>
                  <a:noFill/>
                </a:ln>
                <a:solidFill>
                  <a:srgbClr val="002060"/>
                </a:solidFill>
                <a:effectLst/>
                <a:uLnTx/>
                <a:uFillTx/>
                <a:latin typeface="Titillium Web" panose="00000500000000000000" pitchFamily="2" charset="0"/>
                <a:ea typeface="Roboto"/>
                <a:cs typeface="Roboto"/>
                <a:sym typeface="Roboto"/>
              </a:rPr>
              <a:t> on occupational </a:t>
            </a:r>
            <a:r>
              <a:rPr kumimoji="0" lang="es-ES" sz="3200" b="1" i="0" u="none" strike="noStrike" kern="0" cap="none" spc="0" normalizeH="0" baseline="0" noProof="0" dirty="0" err="1" smtClean="0">
                <a:ln>
                  <a:noFill/>
                </a:ln>
                <a:solidFill>
                  <a:srgbClr val="002060"/>
                </a:solidFill>
                <a:effectLst/>
                <a:uLnTx/>
                <a:uFillTx/>
                <a:latin typeface="Titillium Web" panose="00000500000000000000" pitchFamily="2" charset="0"/>
                <a:ea typeface="Roboto"/>
                <a:cs typeface="Roboto"/>
                <a:sym typeface="Roboto"/>
              </a:rPr>
              <a:t>profile</a:t>
            </a:r>
            <a:r>
              <a:rPr kumimoji="0" lang="es-ES" sz="3200" b="1" i="0" u="none" strike="noStrike" kern="0" cap="none" spc="0" normalizeH="0" baseline="0" noProof="0" dirty="0" smtClean="0">
                <a:ln>
                  <a:noFill/>
                </a:ln>
                <a:solidFill>
                  <a:srgbClr val="002060"/>
                </a:solidFill>
                <a:effectLst/>
                <a:uLnTx/>
                <a:uFillTx/>
                <a:latin typeface="Titillium Web" panose="00000500000000000000" pitchFamily="2" charset="0"/>
                <a:ea typeface="Roboto"/>
                <a:cs typeface="Roboto"/>
                <a:sym typeface="Roboto"/>
              </a:rPr>
              <a:t> </a:t>
            </a:r>
            <a:r>
              <a:rPr kumimoji="0" lang="es-ES" sz="3200" b="1" i="0" u="none" strike="noStrike" kern="0" cap="none" spc="0" normalizeH="0" baseline="0" noProof="0" dirty="0" err="1">
                <a:ln>
                  <a:noFill/>
                </a:ln>
                <a:solidFill>
                  <a:srgbClr val="002060"/>
                </a:solidFill>
                <a:effectLst/>
                <a:uLnTx/>
                <a:uFillTx/>
                <a:latin typeface="Titillium Web" panose="00000500000000000000" pitchFamily="2" charset="0"/>
                <a:ea typeface="Roboto"/>
                <a:cs typeface="Roboto"/>
                <a:sym typeface="Roboto"/>
              </a:rPr>
              <a:t>classifications</a:t>
            </a:r>
            <a:endParaRPr kumimoji="0" sz="1600" b="1" i="0" u="none" strike="noStrike" kern="0" cap="none" spc="0" normalizeH="0" baseline="0" noProof="0" dirty="0">
              <a:ln>
                <a:noFill/>
              </a:ln>
              <a:solidFill>
                <a:srgbClr val="002060"/>
              </a:solidFill>
              <a:effectLst/>
              <a:uLnTx/>
              <a:uFillTx/>
              <a:latin typeface="Titillium Web" panose="00000500000000000000" pitchFamily="2" charset="0"/>
              <a:ea typeface="Roboto"/>
              <a:cs typeface="Roboto"/>
              <a:sym typeface="Roboto"/>
            </a:endParaRPr>
          </a:p>
        </p:txBody>
      </p:sp>
      <p:pic>
        <p:nvPicPr>
          <p:cNvPr id="897" name="Google Shape;897;p8"/>
          <p:cNvPicPr preferRelativeResize="0"/>
          <p:nvPr/>
        </p:nvPicPr>
        <p:blipFill rotWithShape="1">
          <a:blip r:embed="rId4">
            <a:alphaModFix/>
          </a:blip>
          <a:srcRect/>
          <a:stretch/>
        </p:blipFill>
        <p:spPr>
          <a:xfrm>
            <a:off x="10336486" y="6316736"/>
            <a:ext cx="1765347" cy="495884"/>
          </a:xfrm>
          <a:prstGeom prst="rect">
            <a:avLst/>
          </a:prstGeom>
          <a:noFill/>
          <a:ln>
            <a:noFill/>
          </a:ln>
        </p:spPr>
      </p:pic>
      <p:pic>
        <p:nvPicPr>
          <p:cNvPr id="898" name="Google Shape;898;p8"/>
          <p:cNvPicPr preferRelativeResize="0"/>
          <p:nvPr/>
        </p:nvPicPr>
        <p:blipFill rotWithShape="1">
          <a:blip r:embed="rId5">
            <a:alphaModFix/>
          </a:blip>
          <a:srcRect l="13998" t="13080" r="2948" b="4966"/>
          <a:stretch/>
        </p:blipFill>
        <p:spPr>
          <a:xfrm>
            <a:off x="5765800" y="1837637"/>
            <a:ext cx="6426200" cy="4479099"/>
          </a:xfrm>
          <a:prstGeom prst="rect">
            <a:avLst/>
          </a:prstGeom>
          <a:solidFill>
            <a:srgbClr val="7F7F7F"/>
          </a:solidFill>
          <a:ln w="9525" cap="flat" cmpd="sng">
            <a:noFill/>
            <a:prstDash val="solid"/>
            <a:round/>
            <a:headEnd type="none" w="sm" len="sm"/>
            <a:tailEnd type="none" w="sm" len="sm"/>
          </a:ln>
        </p:spPr>
      </p:pic>
      <p:sp>
        <p:nvSpPr>
          <p:cNvPr id="900" name="Google Shape;900;p8"/>
          <p:cNvSpPr txBox="1"/>
          <p:nvPr/>
        </p:nvSpPr>
        <p:spPr>
          <a:xfrm>
            <a:off x="6070301" y="1191347"/>
            <a:ext cx="6134100" cy="646290"/>
          </a:xfrm>
          <a:prstGeom prst="rect">
            <a:avLst/>
          </a:prstGeom>
          <a:solidFill>
            <a:schemeClr val="accent5">
              <a:lumMod val="20000"/>
              <a:lumOff val="80000"/>
            </a:schemeClr>
          </a:solid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ES" b="1" i="0" u="none" strike="noStrike" kern="0" cap="none" spc="0" normalizeH="0" baseline="0" noProof="0" dirty="0"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EXAMPLE: ISCO-08 3433 </a:t>
            </a:r>
            <a:r>
              <a:rPr kumimoji="0" lang="es-ES"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Gallery</a:t>
            </a:r>
            <a:r>
              <a:rPr kumimoji="0" lang="es-ES"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b="1" i="0" u="none" strike="noStrike" kern="0" cap="none" spc="0" normalizeH="0" baseline="0" noProof="0" dirty="0" err="1"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museum</a:t>
            </a:r>
            <a:r>
              <a:rPr kumimoji="0" lang="es-ES" b="1" i="0" u="none" strike="noStrike" kern="0" cap="none" spc="0" normalizeH="0" baseline="0" noProof="0" dirty="0"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and </a:t>
            </a:r>
            <a:r>
              <a:rPr kumimoji="0" lang="es-ES"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library</a:t>
            </a:r>
            <a:r>
              <a:rPr kumimoji="0" lang="es-ES"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b="1" i="0" u="none" strike="noStrike" kern="0" cap="none" spc="0" normalizeH="0" baseline="0" noProof="0" dirty="0" err="1"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technicians</a:t>
            </a:r>
            <a:r>
              <a:rPr kumimoji="0" lang="es-ES" b="0" i="0" u="none" strike="noStrike" kern="0" cap="none" spc="0" normalizeH="0" baseline="0" noProof="0" dirty="0" smtClean="0">
                <a:ln>
                  <a:noFill/>
                </a:ln>
                <a:solidFill>
                  <a:srgbClr val="000000"/>
                </a:solidFill>
                <a:effectLst/>
                <a:uLnTx/>
                <a:uFillTx/>
                <a:latin typeface="Roboto"/>
                <a:ea typeface="Roboto"/>
                <a:cs typeface="Roboto"/>
                <a:sym typeface="Roboto"/>
              </a:rPr>
              <a:t>	</a:t>
            </a:r>
            <a:r>
              <a:rPr lang="es-ES" sz="1000" kern="0" dirty="0" smtClean="0">
                <a:solidFill>
                  <a:srgbClr val="000000"/>
                </a:solidFill>
                <a:latin typeface="Roboto"/>
                <a:ea typeface="Roboto"/>
                <a:cs typeface="Roboto"/>
                <a:sym typeface="Roboto"/>
              </a:rPr>
              <a:t>[I</a:t>
            </a:r>
            <a:r>
              <a:rPr kumimoji="0" lang="es-ES" sz="1000" b="0" i="0" u="none" strike="noStrike" kern="0" cap="none" spc="0" normalizeH="0" baseline="0" noProof="0" dirty="0" smtClean="0">
                <a:ln>
                  <a:noFill/>
                </a:ln>
                <a:solidFill>
                  <a:srgbClr val="000000"/>
                </a:solidFill>
                <a:effectLst/>
                <a:uLnTx/>
                <a:uFillTx/>
                <a:latin typeface="Roboto"/>
                <a:ea typeface="Roboto"/>
                <a:cs typeface="Roboto"/>
                <a:sym typeface="Roboto"/>
              </a:rPr>
              <a:t>NTERNATIONAL</a:t>
            </a:r>
            <a:r>
              <a:rPr kumimoji="0" lang="es-ES" sz="1000" b="0" i="0" u="none" strike="noStrike" kern="0" cap="none" spc="0" normalizeH="0" noProof="0" dirty="0" smtClean="0">
                <a:ln>
                  <a:noFill/>
                </a:ln>
                <a:solidFill>
                  <a:srgbClr val="000000"/>
                </a:solidFill>
                <a:effectLst/>
                <a:uLnTx/>
                <a:uFillTx/>
                <a:latin typeface="Roboto"/>
                <a:ea typeface="Roboto"/>
                <a:cs typeface="Roboto"/>
                <a:sym typeface="Roboto"/>
              </a:rPr>
              <a:t> STANDARD CLASSIFICATION OF OCCUPATIONS]</a:t>
            </a:r>
            <a:endParaRPr kumimoji="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896" name="Google Shape;896;p8"/>
          <p:cNvSpPr txBox="1"/>
          <p:nvPr/>
        </p:nvSpPr>
        <p:spPr>
          <a:xfrm>
            <a:off x="0" y="1053301"/>
            <a:ext cx="6151418" cy="537066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Pts val="1800"/>
              <a:buFont typeface="Arial"/>
              <a:buNone/>
              <a:tabLst/>
              <a:defRPr/>
            </a:pPr>
            <a:r>
              <a:rPr kumimoji="0" lang="es-ES" sz="2200" b="1" i="0" u="none" strike="noStrike" kern="0" cap="none" spc="0" normalizeH="0" baseline="0" noProof="0" dirty="0" err="1">
                <a:ln>
                  <a:noFill/>
                </a:ln>
                <a:solidFill>
                  <a:srgbClr val="3366FF"/>
                </a:solidFill>
                <a:effectLst/>
                <a:uLnTx/>
                <a:uFillTx/>
                <a:latin typeface="Roboto Light" panose="02000000000000000000" pitchFamily="2" charset="0"/>
                <a:ea typeface="Roboto Light" panose="02000000000000000000" pitchFamily="2" charset="0"/>
                <a:cs typeface="Roboto"/>
                <a:sym typeface="Roboto"/>
              </a:rPr>
              <a:t>Main</a:t>
            </a:r>
            <a:r>
              <a:rPr kumimoji="0" lang="es-ES" sz="2200" b="1" i="0" u="none" strike="noStrike" kern="0" cap="none" spc="0" normalizeH="0" baseline="0" noProof="0" dirty="0">
                <a:ln>
                  <a:noFill/>
                </a:ln>
                <a:solidFill>
                  <a:srgbClr val="3366FF"/>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0" u="none" strike="noStrike" kern="0" cap="none" spc="0" normalizeH="0" baseline="0" noProof="0" dirty="0" err="1" smtClean="0">
                <a:ln>
                  <a:noFill/>
                </a:ln>
                <a:solidFill>
                  <a:srgbClr val="3366FF"/>
                </a:solidFill>
                <a:effectLst/>
                <a:uLnTx/>
                <a:uFillTx/>
                <a:latin typeface="Roboto Light" panose="02000000000000000000" pitchFamily="2" charset="0"/>
                <a:ea typeface="Roboto Light" panose="02000000000000000000" pitchFamily="2" charset="0"/>
                <a:cs typeface="Roboto"/>
                <a:sym typeface="Roboto"/>
              </a:rPr>
              <a:t>problems</a:t>
            </a:r>
            <a:r>
              <a:rPr kumimoji="0" lang="es-ES" sz="2200" b="1" i="0" u="none" strike="noStrike" kern="0" cap="none" spc="0" normalizeH="0" baseline="0" noProof="0" dirty="0" smtClean="0">
                <a:ln>
                  <a:noFill/>
                </a:ln>
                <a:solidFill>
                  <a:srgbClr val="3366FF"/>
                </a:solidFill>
                <a:effectLst/>
                <a:uLnTx/>
                <a:uFillTx/>
                <a:latin typeface="Roboto Light" panose="02000000000000000000" pitchFamily="2" charset="0"/>
                <a:ea typeface="Roboto Light" panose="02000000000000000000" pitchFamily="2" charset="0"/>
                <a:cs typeface="Roboto"/>
                <a:sym typeface="Roboto"/>
              </a:rPr>
              <a:t>:</a:t>
            </a:r>
            <a:endParaRPr kumimoji="0" lang="es-ES" sz="2200" b="1" i="0" u="none" strike="noStrike" kern="0" cap="none" spc="0" normalizeH="0" baseline="0" noProof="0" dirty="0">
              <a:ln>
                <a:noFill/>
              </a:ln>
              <a:solidFill>
                <a:srgbClr val="3366FF"/>
              </a:solidFill>
              <a:effectLst/>
              <a:uLnTx/>
              <a:uFillTx/>
              <a:latin typeface="Roboto Light" panose="02000000000000000000" pitchFamily="2" charset="0"/>
              <a:ea typeface="Roboto Light" panose="02000000000000000000" pitchFamily="2" charset="0"/>
              <a:cs typeface="Roboto"/>
              <a:sym typeface="Roboto"/>
            </a:endParaRPr>
          </a:p>
          <a:p>
            <a:pPr marR="0" lvl="0" algn="l" defTabSz="914400" rtl="0" eaLnBrk="1" fontAlgn="auto" latinLnBrk="0" hangingPunct="1">
              <a:lnSpc>
                <a:spcPct val="100000"/>
              </a:lnSpc>
              <a:spcBef>
                <a:spcPts val="600"/>
              </a:spcBef>
              <a:spcAft>
                <a:spcPts val="0"/>
              </a:spcAft>
              <a:buClr>
                <a:srgbClr val="000000"/>
              </a:buClr>
              <a:buSzPts val="1800"/>
              <a:tabLst/>
              <a:defRPr/>
            </a:pP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Classification</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systems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reflect</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narrow</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and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outadated</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understanding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of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heritage</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practice</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endParaRPr kumimoji="0"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L="285750" marR="0" lvl="0" indent="-285750" algn="l" defTabSz="914400" rtl="0" eaLnBrk="1" fontAlgn="auto" latinLnBrk="0" hangingPunct="1">
              <a:lnSpc>
                <a:spcPct val="100000"/>
              </a:lnSpc>
              <a:spcBef>
                <a:spcPts val="600"/>
              </a:spcBef>
              <a:spcAft>
                <a:spcPts val="0"/>
              </a:spcAft>
              <a:buClr>
                <a:srgbClr val="000000"/>
              </a:buClr>
              <a:buSzPts val="1800"/>
              <a:buFont typeface="Noto Sans Symbols"/>
              <a:buChar char="▪"/>
              <a:tabLst/>
              <a:defRPr/>
            </a:pPr>
            <a:endPar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endParaRPr>
          </a:p>
          <a:p>
            <a:pPr marR="0" lvl="0" algn="l" defTabSz="914400" rtl="0" eaLnBrk="1" fontAlgn="auto" latinLnBrk="0" hangingPunct="1">
              <a:lnSpc>
                <a:spcPct val="100000"/>
              </a:lnSpc>
              <a:spcBef>
                <a:spcPts val="600"/>
              </a:spcBef>
              <a:spcAft>
                <a:spcPts val="0"/>
              </a:spcAft>
              <a:buClr>
                <a:srgbClr val="000000"/>
              </a:buClr>
              <a:buSzPts val="1800"/>
              <a:tabLst/>
              <a:defRPr/>
            </a:pPr>
            <a:r>
              <a:rPr lang="es-ES" sz="2200" kern="0" dirty="0">
                <a:solidFill>
                  <a:srgbClr val="000000"/>
                </a:solidFill>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This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results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in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overlapping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and </a:t>
            </a:r>
            <a:r>
              <a:rPr kumimoji="0" lang="es-ES" sz="2200" b="1" i="0" u="none" strike="noStrike" kern="0" cap="none" spc="0" normalizeH="0" baseline="0" noProof="0" dirty="0" err="1"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incoherence</a:t>
            </a:r>
            <a:r>
              <a:rPr kumimoji="0" lang="es-ES" sz="2200" b="0" i="0" u="none" strike="noStrike" kern="0" cap="none" spc="0" normalizeH="0" baseline="0" noProof="0" dirty="0" smtClean="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compromising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accuracy</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transparency</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and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boundaries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of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different</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occupations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t>
            </a:r>
          </a:p>
          <a:p>
            <a:pPr marR="0" lvl="0" algn="l" defTabSz="914400" rtl="0" eaLnBrk="1" fontAlgn="auto" latinLnBrk="0" hangingPunct="1">
              <a:lnSpc>
                <a:spcPct val="100000"/>
              </a:lnSpc>
              <a:spcBef>
                <a:spcPts val="600"/>
              </a:spcBef>
              <a:spcAft>
                <a:spcPts val="0"/>
              </a:spcAft>
              <a:buClr>
                <a:srgbClr val="000000"/>
              </a:buClr>
              <a:buSzPts val="1800"/>
              <a:tabLst/>
              <a:defRPr/>
            </a:pPr>
            <a:endParaRPr kumimoji="0" lang="pt-PT"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Arial"/>
              <a:sym typeface="Arial"/>
            </a:endParaRPr>
          </a:p>
          <a:p>
            <a:pPr marR="0" lvl="0" algn="l" defTabSz="914400" rtl="0" eaLnBrk="1" fontAlgn="auto" latinLnBrk="0" hangingPunct="1">
              <a:lnSpc>
                <a:spcPct val="100000"/>
              </a:lnSpc>
              <a:spcBef>
                <a:spcPts val="600"/>
              </a:spcBef>
              <a:spcAft>
                <a:spcPts val="0"/>
              </a:spcAft>
              <a:buClr>
                <a:srgbClr val="000000"/>
              </a:buClr>
              <a:buSzPts val="1800"/>
              <a:tabLst/>
              <a:defRPr/>
            </a:pPr>
            <a:r>
              <a:rPr lang="es-ES" sz="2200" kern="0" dirty="0">
                <a:solidFill>
                  <a:srgbClr val="000000"/>
                </a:solidFill>
                <a:latin typeface="Roboto Light" panose="02000000000000000000" pitchFamily="2" charset="0"/>
                <a:ea typeface="Roboto Light" panose="02000000000000000000" pitchFamily="2" charset="0"/>
                <a:cs typeface="Roboto"/>
                <a:sym typeface="Roboto"/>
              </a:rPr>
              <a:t>- C</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urrent</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and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emerging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heritage</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occupations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are </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not identified as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fully</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or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partly</a:t>
            </a:r>
            <a:r>
              <a:rPr kumimoji="0" lang="es-ES" sz="2200" b="1"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cultural for </a:t>
            </a:r>
            <a:r>
              <a:rPr kumimoji="0" lang="es-ES" sz="2200" b="1"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statistics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e.g</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archaeologists</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not </a:t>
            </a:r>
            <a:r>
              <a:rPr kumimoji="0" lang="es-ES" sz="2200" b="0" i="0" u="none" strike="noStrike" kern="0" cap="none" spc="0" normalizeH="0" baseline="0" noProof="0" dirty="0" err="1">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fully</a:t>
            </a:r>
            <a:r>
              <a:rPr kumimoji="0" lang="es-ES" sz="2200" b="0" i="0" u="none" strike="noStrike" kern="0" cap="none" spc="0" normalizeH="0" baseline="0" noProof="0" dirty="0">
                <a:ln>
                  <a:noFill/>
                </a:ln>
                <a:solidFill>
                  <a:srgbClr val="000000"/>
                </a:solidFill>
                <a:effectLst/>
                <a:uLnTx/>
                <a:uFillTx/>
                <a:latin typeface="Roboto Light" panose="02000000000000000000" pitchFamily="2" charset="0"/>
                <a:ea typeface="Roboto Light" panose="02000000000000000000" pitchFamily="2" charset="0"/>
                <a:cs typeface="Roboto"/>
                <a:sym typeface="Roboto"/>
              </a:rPr>
              <a:t> cultural.</a:t>
            </a:r>
          </a:p>
          <a:p>
            <a:pPr marR="0" lvl="0" algn="l" defTabSz="914400" rtl="0" eaLnBrk="1" fontAlgn="auto" latinLnBrk="0" hangingPunct="1">
              <a:lnSpc>
                <a:spcPct val="100000"/>
              </a:lnSpc>
              <a:spcBef>
                <a:spcPts val="600"/>
              </a:spcBef>
              <a:spcAft>
                <a:spcPts val="0"/>
              </a:spcAft>
              <a:buClr>
                <a:srgbClr val="000000"/>
              </a:buClr>
              <a:buSzPts val="1800"/>
              <a:tabLst/>
              <a:defRPr/>
            </a:pPr>
            <a:endParaRPr lang="es-ES" sz="2200" kern="0" dirty="0">
              <a:solidFill>
                <a:srgbClr val="000000"/>
              </a:solidFill>
              <a:latin typeface="Roboto Light" panose="02000000000000000000" pitchFamily="2" charset="0"/>
              <a:ea typeface="Roboto Light" panose="02000000000000000000" pitchFamily="2" charset="0"/>
              <a:cs typeface="Roboto"/>
              <a:sym typeface="Roboto"/>
            </a:endParaRPr>
          </a:p>
          <a:p>
            <a:pPr marR="0" lvl="0" algn="l" defTabSz="914400" rtl="0" eaLnBrk="1" fontAlgn="auto" latinLnBrk="0" hangingPunct="1">
              <a:lnSpc>
                <a:spcPct val="100000"/>
              </a:lnSpc>
              <a:spcBef>
                <a:spcPts val="600"/>
              </a:spcBef>
              <a:spcAft>
                <a:spcPts val="0"/>
              </a:spcAft>
              <a:buClr>
                <a:srgbClr val="000000"/>
              </a:buClr>
              <a:buSzPts val="1800"/>
              <a:tabLst/>
              <a:defRPr/>
            </a:pPr>
            <a:r>
              <a:rPr lang="es-ES" sz="2200" kern="0" dirty="0">
                <a:solidFill>
                  <a:srgbClr val="000000"/>
                </a:solidFill>
                <a:latin typeface="Roboto Light" panose="02000000000000000000" pitchFamily="2" charset="0"/>
                <a:ea typeface="Roboto Light" panose="02000000000000000000" pitchFamily="2" charset="0"/>
                <a:cs typeface="Roboto"/>
                <a:sym typeface="Roboto"/>
              </a:rPr>
              <a:t>- </a:t>
            </a:r>
            <a:r>
              <a:rPr lang="es-ES" sz="2200" kern="0" dirty="0" err="1" smtClean="0">
                <a:solidFill>
                  <a:srgbClr val="000000"/>
                </a:solidFill>
                <a:latin typeface="Roboto Light" panose="02000000000000000000" pitchFamily="2" charset="0"/>
                <a:ea typeface="Roboto Light" panose="02000000000000000000" pitchFamily="2" charset="0"/>
                <a:cs typeface="Roboto"/>
                <a:sym typeface="Roboto"/>
              </a:rPr>
              <a:t>Leading</a:t>
            </a:r>
            <a:r>
              <a:rPr lang="es-ES" sz="2200" kern="0" dirty="0" smtClean="0">
                <a:solidFill>
                  <a:srgbClr val="000000"/>
                </a:solidFill>
                <a:latin typeface="Roboto Light" panose="02000000000000000000" pitchFamily="2" charset="0"/>
                <a:ea typeface="Roboto Light" panose="02000000000000000000" pitchFamily="2" charset="0"/>
                <a:cs typeface="Roboto"/>
                <a:sym typeface="Roboto"/>
              </a:rPr>
              <a:t> </a:t>
            </a:r>
            <a:r>
              <a:rPr lang="es-ES" sz="2200" kern="0" dirty="0">
                <a:solidFill>
                  <a:srgbClr val="000000"/>
                </a:solidFill>
                <a:latin typeface="Roboto Light" panose="02000000000000000000" pitchFamily="2" charset="0"/>
                <a:ea typeface="Roboto Light" panose="02000000000000000000" pitchFamily="2" charset="0"/>
                <a:cs typeface="Roboto"/>
                <a:sym typeface="Roboto"/>
              </a:rPr>
              <a:t>to </a:t>
            </a:r>
            <a:r>
              <a:rPr lang="es-ES" sz="2200" b="1" kern="0" dirty="0" err="1" smtClean="0">
                <a:solidFill>
                  <a:srgbClr val="000000"/>
                </a:solidFill>
                <a:latin typeface="Roboto Light" panose="02000000000000000000" pitchFamily="2" charset="0"/>
                <a:ea typeface="Roboto Light" panose="02000000000000000000" pitchFamily="2" charset="0"/>
                <a:cs typeface="Roboto"/>
                <a:sym typeface="Roboto"/>
              </a:rPr>
              <a:t>inaccurate</a:t>
            </a:r>
            <a:r>
              <a:rPr lang="es-ES" sz="2200" b="1" kern="0" dirty="0" smtClean="0">
                <a:solidFill>
                  <a:srgbClr val="000000"/>
                </a:solidFill>
                <a:latin typeface="Roboto Light" panose="02000000000000000000" pitchFamily="2" charset="0"/>
                <a:ea typeface="Roboto Light" panose="02000000000000000000" pitchFamily="2" charset="0"/>
                <a:cs typeface="Roboto"/>
                <a:sym typeface="Roboto"/>
              </a:rPr>
              <a:t> </a:t>
            </a:r>
            <a:r>
              <a:rPr lang="es-ES" sz="2200" b="1" kern="0" dirty="0">
                <a:solidFill>
                  <a:srgbClr val="000000"/>
                </a:solidFill>
                <a:latin typeface="Roboto Light" panose="02000000000000000000" pitchFamily="2" charset="0"/>
                <a:ea typeface="Roboto Light" panose="02000000000000000000" pitchFamily="2" charset="0"/>
                <a:cs typeface="Roboto"/>
                <a:sym typeface="Roboto"/>
              </a:rPr>
              <a:t>data </a:t>
            </a:r>
            <a:r>
              <a:rPr lang="es-ES" sz="2200" kern="0" dirty="0" err="1">
                <a:solidFill>
                  <a:srgbClr val="000000"/>
                </a:solidFill>
                <a:latin typeface="Roboto Light" panose="02000000000000000000" pitchFamily="2" charset="0"/>
                <a:ea typeface="Roboto Light" panose="02000000000000000000" pitchFamily="2" charset="0"/>
                <a:cs typeface="Roboto"/>
                <a:sym typeface="Roboto"/>
              </a:rPr>
              <a:t>analyses</a:t>
            </a:r>
            <a:r>
              <a:rPr lang="es-ES" sz="2200" kern="0" dirty="0">
                <a:solidFill>
                  <a:srgbClr val="000000"/>
                </a:solidFill>
                <a:latin typeface="Roboto Light" panose="02000000000000000000" pitchFamily="2" charset="0"/>
                <a:ea typeface="Roboto Light" panose="02000000000000000000" pitchFamily="2" charset="0"/>
                <a:cs typeface="Roboto"/>
                <a:sym typeface="Roboto"/>
              </a:rPr>
              <a:t> </a:t>
            </a:r>
            <a:r>
              <a:rPr lang="es-ES" sz="2200" kern="0" dirty="0" smtClean="0">
                <a:solidFill>
                  <a:srgbClr val="000000"/>
                </a:solidFill>
                <a:latin typeface="Roboto Light" panose="02000000000000000000" pitchFamily="2" charset="0"/>
                <a:ea typeface="Roboto Light" panose="02000000000000000000" pitchFamily="2" charset="0"/>
                <a:cs typeface="Roboto"/>
                <a:sym typeface="Roboto"/>
              </a:rPr>
              <a:t>of </a:t>
            </a:r>
            <a:r>
              <a:rPr lang="es-ES" sz="2200" kern="0" dirty="0" err="1">
                <a:solidFill>
                  <a:srgbClr val="000000"/>
                </a:solidFill>
                <a:latin typeface="Roboto Light" panose="02000000000000000000" pitchFamily="2" charset="0"/>
                <a:ea typeface="Roboto Light" panose="02000000000000000000" pitchFamily="2" charset="0"/>
                <a:cs typeface="Roboto"/>
                <a:sym typeface="Roboto"/>
              </a:rPr>
              <a:t>heritage</a:t>
            </a:r>
            <a:r>
              <a:rPr lang="es-ES" sz="2200" kern="0" dirty="0">
                <a:solidFill>
                  <a:srgbClr val="000000"/>
                </a:solidFill>
                <a:latin typeface="Roboto Light" panose="02000000000000000000" pitchFamily="2" charset="0"/>
                <a:ea typeface="Roboto Light" panose="02000000000000000000" pitchFamily="2" charset="0"/>
                <a:cs typeface="Roboto"/>
                <a:sym typeface="Roboto"/>
              </a:rPr>
              <a:t> </a:t>
            </a:r>
            <a:r>
              <a:rPr lang="es-ES" sz="2200" b="1" kern="0" dirty="0">
                <a:solidFill>
                  <a:srgbClr val="000000"/>
                </a:solidFill>
                <a:latin typeface="Roboto Light" panose="02000000000000000000" pitchFamily="2" charset="0"/>
                <a:ea typeface="Roboto Light" panose="02000000000000000000" pitchFamily="2" charset="0"/>
                <a:cs typeface="Roboto"/>
                <a:sym typeface="Roboto"/>
              </a:rPr>
              <a:t>employment </a:t>
            </a:r>
            <a:r>
              <a:rPr lang="es-ES" sz="2200" kern="0" dirty="0" smtClean="0">
                <a:latin typeface="Roboto Light" panose="02000000000000000000" pitchFamily="2" charset="0"/>
                <a:ea typeface="Roboto Light" panose="02000000000000000000" pitchFamily="2" charset="0"/>
                <a:cs typeface="Roboto"/>
                <a:sym typeface="Roboto"/>
              </a:rPr>
              <a:t>and future </a:t>
            </a:r>
            <a:r>
              <a:rPr lang="es-ES" sz="2200" b="1" kern="0" dirty="0" smtClean="0">
                <a:latin typeface="Roboto Light" panose="02000000000000000000" pitchFamily="2" charset="0"/>
                <a:ea typeface="Roboto Light" panose="02000000000000000000" pitchFamily="2" charset="0"/>
                <a:cs typeface="Roboto"/>
                <a:sym typeface="Roboto"/>
              </a:rPr>
              <a:t>skills training needs</a:t>
            </a:r>
            <a:endParaRPr kumimoji="0" sz="2200" b="1" i="0" u="none" strike="noStrike" kern="0" cap="none" spc="0" normalizeH="0" baseline="0" noProof="0" dirty="0">
              <a:ln>
                <a:noFill/>
              </a:ln>
              <a:effectLst/>
              <a:uLnTx/>
              <a:uFillTx/>
              <a:latin typeface="Roboto Light" panose="02000000000000000000" pitchFamily="2" charset="0"/>
              <a:ea typeface="Roboto Light" panose="02000000000000000000" pitchFamily="2" charset="0"/>
              <a:cs typeface="Arial"/>
              <a:sym typeface="Arial"/>
            </a:endParaRPr>
          </a:p>
        </p:txBody>
      </p:sp>
    </p:spTree>
    <p:extLst>
      <p:ext uri="{BB962C8B-B14F-4D97-AF65-F5344CB8AC3E}">
        <p14:creationId xmlns:p14="http://schemas.microsoft.com/office/powerpoint/2010/main" val="1060250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98"/>
                                        </p:tgtEl>
                                        <p:attrNameLst>
                                          <p:attrName>style.visibility</p:attrName>
                                        </p:attrNameLst>
                                      </p:cBhvr>
                                      <p:to>
                                        <p:strVal val="visible"/>
                                      </p:to>
                                    </p:set>
                                    <p:anim calcmode="lin" valueType="num">
                                      <p:cBhvr additive="base">
                                        <p:cTn id="7" dur="500"/>
                                        <p:tgtEl>
                                          <p:spTgt spid="8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46"/>
          <p:cNvSpPr txBox="1"/>
          <p:nvPr/>
        </p:nvSpPr>
        <p:spPr>
          <a:xfrm>
            <a:off x="457200" y="4962089"/>
            <a:ext cx="10932160" cy="1246455"/>
          </a:xfrm>
          <a:prstGeom prst="rect">
            <a:avLst/>
          </a:prstGeom>
          <a:noFill/>
          <a:ln>
            <a:noFill/>
          </a:ln>
        </p:spPr>
        <p:txBody>
          <a:bodyPr spcFirstLastPara="1" wrap="square" lIns="91425" tIns="45700" rIns="91425" bIns="45700" anchor="t" anchorCtr="0">
            <a:spAutoFit/>
          </a:bodyPr>
          <a:lstStyle/>
          <a:p>
            <a:pPr marL="228600" marR="0" lvl="0" indent="0" algn="ctr" rtl="0">
              <a:lnSpc>
                <a:spcPct val="125000"/>
              </a:lnSpc>
              <a:spcBef>
                <a:spcPts val="0"/>
              </a:spcBef>
              <a:spcAft>
                <a:spcPts val="0"/>
              </a:spcAft>
              <a:buClr>
                <a:srgbClr val="000000"/>
              </a:buClr>
              <a:buSzPts val="6000"/>
              <a:buFont typeface="Arial"/>
              <a:buNone/>
            </a:pPr>
            <a:r>
              <a:rPr lang="es-ES" sz="6000" b="1" i="0" u="none" strike="noStrike" cap="none" dirty="0" err="1">
                <a:solidFill>
                  <a:srgbClr val="092EA7"/>
                </a:solidFill>
                <a:latin typeface="Roboto Black"/>
                <a:ea typeface="Roboto Black"/>
                <a:cs typeface="Roboto Black"/>
                <a:sym typeface="Roboto Black"/>
              </a:rPr>
              <a:t>Thank</a:t>
            </a:r>
            <a:r>
              <a:rPr lang="es-ES" sz="6000" b="1" i="0" u="none" strike="noStrike" cap="none" dirty="0">
                <a:solidFill>
                  <a:srgbClr val="092EA7"/>
                </a:solidFill>
                <a:latin typeface="Roboto Black"/>
                <a:ea typeface="Roboto Black"/>
                <a:cs typeface="Roboto Black"/>
                <a:sym typeface="Roboto Black"/>
              </a:rPr>
              <a:t> </a:t>
            </a:r>
            <a:r>
              <a:rPr lang="es-ES" sz="6000" b="1" i="0" u="none" strike="noStrike" cap="none" dirty="0" err="1" smtClean="0">
                <a:solidFill>
                  <a:srgbClr val="092EA7"/>
                </a:solidFill>
                <a:latin typeface="Roboto Black"/>
                <a:ea typeface="Roboto Black"/>
                <a:cs typeface="Roboto Black"/>
                <a:sym typeface="Roboto Black"/>
              </a:rPr>
              <a:t>you</a:t>
            </a:r>
            <a:r>
              <a:rPr lang="es-ES" sz="6000" b="1" i="0" u="none" strike="noStrike" cap="none" dirty="0" smtClean="0">
                <a:solidFill>
                  <a:srgbClr val="092EA7"/>
                </a:solidFill>
                <a:latin typeface="Roboto Black"/>
                <a:ea typeface="Roboto Black"/>
                <a:cs typeface="Roboto Black"/>
                <a:sym typeface="Roboto Black"/>
              </a:rPr>
              <a:t>! </a:t>
            </a:r>
            <a:endParaRPr sz="6000" b="1" i="0" u="none" strike="noStrike" cap="none" dirty="0">
              <a:solidFill>
                <a:srgbClr val="092EA7"/>
              </a:solidFill>
              <a:latin typeface="Roboto Black"/>
              <a:ea typeface="Roboto Black"/>
              <a:cs typeface="Roboto Black"/>
              <a:sym typeface="Roboto Black"/>
            </a:endParaRPr>
          </a:p>
        </p:txBody>
      </p:sp>
      <p:pic>
        <p:nvPicPr>
          <p:cNvPr id="407" name="Google Shape;407;p46"/>
          <p:cNvPicPr preferRelativeResize="0"/>
          <p:nvPr/>
        </p:nvPicPr>
        <p:blipFill rotWithShape="1">
          <a:blip r:embed="rId3">
            <a:alphaModFix/>
          </a:blip>
          <a:srcRect/>
          <a:stretch/>
        </p:blipFill>
        <p:spPr>
          <a:xfrm>
            <a:off x="9776175" y="6188903"/>
            <a:ext cx="2303283" cy="637632"/>
          </a:xfrm>
          <a:prstGeom prst="rect">
            <a:avLst/>
          </a:prstGeom>
          <a:noFill/>
          <a:ln>
            <a:noFill/>
          </a:ln>
        </p:spPr>
      </p:pic>
      <p:pic>
        <p:nvPicPr>
          <p:cNvPr id="408" name="Google Shape;408;p46"/>
          <p:cNvPicPr preferRelativeResize="0"/>
          <p:nvPr/>
        </p:nvPicPr>
        <p:blipFill rotWithShape="1">
          <a:blip r:embed="rId4">
            <a:alphaModFix/>
          </a:blip>
          <a:srcRect/>
          <a:stretch/>
        </p:blipFill>
        <p:spPr>
          <a:xfrm>
            <a:off x="8961122" y="6091670"/>
            <a:ext cx="734475" cy="733588"/>
          </a:xfrm>
          <a:prstGeom prst="rect">
            <a:avLst/>
          </a:prstGeom>
          <a:noFill/>
          <a:ln>
            <a:noFill/>
          </a:ln>
        </p:spPr>
      </p:pic>
      <p:pic>
        <p:nvPicPr>
          <p:cNvPr id="410" name="Google Shape;410;p46" descr="Un grupo de personas en frente de un edificio&#10;&#10;Descripción generada automáticamente"/>
          <p:cNvPicPr preferRelativeResize="0"/>
          <p:nvPr/>
        </p:nvPicPr>
        <p:blipFill rotWithShape="1">
          <a:blip r:embed="rId5">
            <a:alphaModFix/>
          </a:blip>
          <a:srcRect/>
          <a:stretch/>
        </p:blipFill>
        <p:spPr>
          <a:xfrm>
            <a:off x="5591533" y="128700"/>
            <a:ext cx="6418467" cy="4813851"/>
          </a:xfrm>
          <a:prstGeom prst="rect">
            <a:avLst/>
          </a:prstGeom>
          <a:noFill/>
          <a:ln>
            <a:noFill/>
          </a:ln>
        </p:spPr>
      </p:pic>
      <p:sp>
        <p:nvSpPr>
          <p:cNvPr id="2" name="Oval 1">
            <a:extLst>
              <a:ext uri="{FF2B5EF4-FFF2-40B4-BE49-F238E27FC236}">
                <a16:creationId xmlns:a16="http://schemas.microsoft.com/office/drawing/2014/main" id="{E4398176-4FD0-5D47-220F-839CDDDCB822}"/>
              </a:ext>
            </a:extLst>
          </p:cNvPr>
          <p:cNvSpPr/>
          <p:nvPr/>
        </p:nvSpPr>
        <p:spPr>
          <a:xfrm>
            <a:off x="4582886" y="4397829"/>
            <a:ext cx="792424" cy="413657"/>
          </a:xfrm>
          <a:prstGeom prst="ellipse">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ca-ES"/>
          </a:p>
        </p:txBody>
      </p:sp>
      <p:sp>
        <p:nvSpPr>
          <p:cNvPr id="3" name="QuadreDeText 2">
            <a:extLst>
              <a:ext uri="{FF2B5EF4-FFF2-40B4-BE49-F238E27FC236}">
                <a16:creationId xmlns:a16="http://schemas.microsoft.com/office/drawing/2014/main" id="{BB9A99EC-7B47-4D32-50E5-2A001E4D9088}"/>
              </a:ext>
            </a:extLst>
          </p:cNvPr>
          <p:cNvSpPr txBox="1"/>
          <p:nvPr/>
        </p:nvSpPr>
        <p:spPr>
          <a:xfrm>
            <a:off x="184726" y="6123577"/>
            <a:ext cx="7987235" cy="307777"/>
          </a:xfrm>
          <a:prstGeom prst="rect">
            <a:avLst/>
          </a:prstGeom>
          <a:noFill/>
        </p:spPr>
        <p:txBody>
          <a:bodyPr wrap="square">
            <a:spAutoFit/>
          </a:bodyPr>
          <a:lstStyle/>
          <a:p>
            <a:r>
              <a:rPr lang="en-AU" altLang="ca-ES" sz="1400" b="1" dirty="0">
                <a:solidFill>
                  <a:srgbClr val="0000FF"/>
                </a:solidFill>
                <a:latin typeface="Arial Narrow" panose="020B0606020202030204" pitchFamily="34" charset="0"/>
                <a:hlinkClick r:id="rId6"/>
              </a:rPr>
              <a:t>www.charter-alliance.eu</a:t>
            </a:r>
            <a:r>
              <a:rPr lang="en-AU" altLang="ca-ES" sz="1400" b="1" dirty="0">
                <a:solidFill>
                  <a:srgbClr val="0000FF"/>
                </a:solidFill>
                <a:latin typeface="Arial Narrow" panose="020B0606020202030204" pitchFamily="34" charset="0"/>
              </a:rPr>
              <a:t> </a:t>
            </a:r>
            <a:r>
              <a:rPr lang="en-AU" altLang="ca-ES" sz="1400" b="1" dirty="0" smtClean="0">
                <a:solidFill>
                  <a:srgbClr val="0000FF"/>
                </a:solidFill>
                <a:latin typeface="Arial Narrow" panose="020B0606020202030204" pitchFamily="34" charset="0"/>
              </a:rPr>
              <a:t>				</a:t>
            </a:r>
            <a:r>
              <a:rPr lang="en-AU" altLang="ca-ES" sz="1400" b="1" dirty="0" smtClean="0">
                <a:solidFill>
                  <a:srgbClr val="0000FF"/>
                </a:solidFill>
                <a:latin typeface="Arial Narrow" panose="020B0606020202030204" pitchFamily="34" charset="0"/>
              </a:rPr>
              <a:t>       </a:t>
            </a:r>
            <a:r>
              <a:rPr lang="en-AU" altLang="ca-ES" sz="1400" b="1" dirty="0" smtClean="0">
                <a:solidFill>
                  <a:srgbClr val="0070C0"/>
                </a:solidFill>
                <a:latin typeface="Arial Narrow" panose="020B0606020202030204" pitchFamily="34" charset="0"/>
                <a:hlinkClick r:id="rId7"/>
              </a:rPr>
              <a:t>info@charter-alliance.eu</a:t>
            </a:r>
            <a:r>
              <a:rPr lang="en-AU" altLang="ca-ES" sz="1400" b="1" dirty="0" smtClean="0">
                <a:solidFill>
                  <a:srgbClr val="0070C0"/>
                </a:solidFill>
                <a:latin typeface="Arial Narrow" panose="020B0606020202030204" pitchFamily="34" charset="0"/>
              </a:rPr>
              <a:t>  </a:t>
            </a:r>
            <a:endParaRPr lang="ca-ES" sz="1400" dirty="0">
              <a:solidFill>
                <a:srgbClr val="0070C0"/>
              </a:solidFill>
            </a:endParaRPr>
          </a:p>
        </p:txBody>
      </p:sp>
      <p:pic>
        <p:nvPicPr>
          <p:cNvPr id="9" name="Google Shape;646;p31"/>
          <p:cNvPicPr preferRelativeResize="0"/>
          <p:nvPr/>
        </p:nvPicPr>
        <p:blipFill rotWithShape="1">
          <a:blip r:embed="rId8">
            <a:alphaModFix/>
          </a:blip>
          <a:srcRect/>
          <a:stretch/>
        </p:blipFill>
        <p:spPr>
          <a:xfrm rot="-944479">
            <a:off x="740629" y="1682562"/>
            <a:ext cx="1780342" cy="2335570"/>
          </a:xfrm>
          <a:prstGeom prst="rect">
            <a:avLst/>
          </a:prstGeom>
          <a:noFill/>
          <a:ln>
            <a:noFill/>
          </a:ln>
          <a:effectLst>
            <a:outerShdw blurRad="50800" dist="38100" dir="2700000" algn="tl" rotWithShape="0">
              <a:srgbClr val="000000">
                <a:alpha val="40000"/>
              </a:srgbClr>
            </a:outerShdw>
          </a:effectLst>
        </p:spPr>
      </p:pic>
      <p:pic>
        <p:nvPicPr>
          <p:cNvPr id="10" name="Google Shape;649;p31"/>
          <p:cNvPicPr preferRelativeResize="0"/>
          <p:nvPr/>
        </p:nvPicPr>
        <p:blipFill rotWithShape="1">
          <a:blip r:embed="rId9">
            <a:alphaModFix/>
          </a:blip>
          <a:srcRect/>
          <a:stretch/>
        </p:blipFill>
        <p:spPr>
          <a:xfrm rot="1221826">
            <a:off x="3064774" y="1702349"/>
            <a:ext cx="1780342" cy="2355723"/>
          </a:xfrm>
          <a:prstGeom prst="rect">
            <a:avLst/>
          </a:prstGeom>
          <a:noFill/>
          <a:ln>
            <a:noFill/>
          </a:ln>
          <a:effectLst>
            <a:outerShdw blurRad="50800" dist="38100" dir="2700000" algn="tl" rotWithShape="0">
              <a:srgbClr val="000000">
                <a:alpha val="40000"/>
              </a:srgbClr>
            </a:outerShdw>
          </a:effectLst>
        </p:spPr>
      </p:pic>
      <p:pic>
        <p:nvPicPr>
          <p:cNvPr id="11" name="Google Shape;650;p31"/>
          <p:cNvPicPr preferRelativeResize="0"/>
          <p:nvPr/>
        </p:nvPicPr>
        <p:blipFill rotWithShape="1">
          <a:blip r:embed="rId10">
            <a:alphaModFix/>
          </a:blip>
          <a:srcRect/>
          <a:stretch/>
        </p:blipFill>
        <p:spPr>
          <a:xfrm>
            <a:off x="1914229" y="1378303"/>
            <a:ext cx="1780343" cy="2365799"/>
          </a:xfrm>
          <a:prstGeom prst="rect">
            <a:avLst/>
          </a:prstGeom>
          <a:noFill/>
          <a:ln>
            <a:noFill/>
          </a:ln>
          <a:effectLst>
            <a:outerShdw blurRad="50800" dist="38100" dir="2700000" algn="tl" rotWithShape="0">
              <a:srgbClr val="000000">
                <a:alpha val="40000"/>
              </a:srgbClr>
            </a:outerShdw>
          </a:effectLst>
        </p:spPr>
      </p:pic>
      <p:pic>
        <p:nvPicPr>
          <p:cNvPr id="4" name="Picture 3"/>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2194179" y="4294220"/>
            <a:ext cx="1251527" cy="1251527"/>
          </a:xfrm>
          <a:prstGeom prst="rect">
            <a:avLst/>
          </a:prstGeom>
        </p:spPr>
      </p:pic>
      <p:sp>
        <p:nvSpPr>
          <p:cNvPr id="5" name="Rectangle 4"/>
          <p:cNvSpPr/>
          <p:nvPr/>
        </p:nvSpPr>
        <p:spPr>
          <a:xfrm>
            <a:off x="2239278" y="5373637"/>
            <a:ext cx="1130245" cy="646331"/>
          </a:xfrm>
          <a:prstGeom prst="rect">
            <a:avLst/>
          </a:prstGeom>
        </p:spPr>
        <p:txBody>
          <a:bodyPr wrap="square">
            <a:spAutoFit/>
          </a:bodyPr>
          <a:lstStyle/>
          <a:p>
            <a:pPr algn="ctr"/>
            <a:r>
              <a:rPr lang="es-ES" sz="1200" kern="0" dirty="0" err="1" smtClean="0">
                <a:solidFill>
                  <a:srgbClr val="000000"/>
                </a:solidFill>
                <a:latin typeface="Roboto Light" panose="02000000000000000000" pitchFamily="2" charset="0"/>
                <a:ea typeface="Roboto Light" panose="02000000000000000000" pitchFamily="2" charset="0"/>
                <a:sym typeface="Roboto"/>
              </a:rPr>
              <a:t>Sign</a:t>
            </a:r>
            <a:r>
              <a:rPr lang="es-ES" sz="1200" kern="0" dirty="0" smtClean="0">
                <a:solidFill>
                  <a:srgbClr val="000000"/>
                </a:solidFill>
                <a:latin typeface="Roboto Light" panose="02000000000000000000" pitchFamily="2" charset="0"/>
                <a:ea typeface="Roboto Light" panose="02000000000000000000" pitchFamily="2" charset="0"/>
                <a:sym typeface="Roboto"/>
              </a:rPr>
              <a:t> up to the CHARTER </a:t>
            </a:r>
            <a:r>
              <a:rPr lang="es-ES" sz="1200" kern="0" dirty="0" err="1" smtClean="0">
                <a:solidFill>
                  <a:srgbClr val="000000"/>
                </a:solidFill>
                <a:latin typeface="Roboto Light" panose="02000000000000000000" pitchFamily="2" charset="0"/>
                <a:ea typeface="Roboto Light" panose="02000000000000000000" pitchFamily="2" charset="0"/>
                <a:sym typeface="Roboto"/>
              </a:rPr>
              <a:t>newsletter</a:t>
            </a:r>
            <a:endParaRPr lang="en-IE" sz="1200" dirty="0"/>
          </a:p>
        </p:txBody>
      </p:sp>
      <p:sp>
        <p:nvSpPr>
          <p:cNvPr id="6" name="Rectangle 5"/>
          <p:cNvSpPr/>
          <p:nvPr/>
        </p:nvSpPr>
        <p:spPr>
          <a:xfrm>
            <a:off x="2239278" y="4294220"/>
            <a:ext cx="1130245" cy="1725748"/>
          </a:xfrm>
          <a:prstGeom prst="rect">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theme/theme1.xml><?xml version="1.0" encoding="utf-8"?>
<a:theme xmlns:a="http://schemas.openxmlformats.org/drawingml/2006/main" name="1_Tema de l'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Charter theme">
  <a:themeElements>
    <a:clrScheme name="Charter">
      <a:dk1>
        <a:srgbClr val="000000"/>
      </a:dk1>
      <a:lt1>
        <a:srgbClr val="FFFFFF"/>
      </a:lt1>
      <a:dk2>
        <a:srgbClr val="0D3EE0"/>
      </a:dk2>
      <a:lt2>
        <a:srgbClr val="FFFFFF"/>
      </a:lt2>
      <a:accent1>
        <a:srgbClr val="0596BA"/>
      </a:accent1>
      <a:accent2>
        <a:srgbClr val="047A96"/>
      </a:accent2>
      <a:accent3>
        <a:srgbClr val="0D3EE0"/>
      </a:accent3>
      <a:accent4>
        <a:srgbClr val="4A72F4"/>
      </a:accent4>
      <a:accent5>
        <a:srgbClr val="5B9BD5"/>
      </a:accent5>
      <a:accent6>
        <a:srgbClr val="034A90"/>
      </a:accent6>
      <a:hlink>
        <a:srgbClr val="0596BA"/>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l'Office">
  <a:themeElements>
    <a:clrScheme name="Oficina">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icina">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ici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345</TotalTime>
  <Words>967</Words>
  <Application>Microsoft Office PowerPoint</Application>
  <PresentationFormat>Widescreen</PresentationFormat>
  <Paragraphs>104</Paragraphs>
  <Slides>9</Slides>
  <Notes>7</Notes>
  <HiddenSlides>0</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9</vt:i4>
      </vt:variant>
    </vt:vector>
  </HeadingPairs>
  <TitlesOfParts>
    <vt:vector size="24" baseType="lpstr">
      <vt:lpstr>Aptos</vt:lpstr>
      <vt:lpstr>Arial</vt:lpstr>
      <vt:lpstr>Arial Narrow</vt:lpstr>
      <vt:lpstr>Calibri</vt:lpstr>
      <vt:lpstr>Calibri Light</vt:lpstr>
      <vt:lpstr>Noto Sans Symbols</vt:lpstr>
      <vt:lpstr>Roboto</vt:lpstr>
      <vt:lpstr>Roboto Black</vt:lpstr>
      <vt:lpstr>Roboto Light</vt:lpstr>
      <vt:lpstr>Titillium Web</vt:lpstr>
      <vt:lpstr>Wingdings</vt:lpstr>
      <vt:lpstr>1_Tema de l'Office</vt:lpstr>
      <vt:lpstr>2_Charter theme</vt:lpstr>
      <vt:lpstr>Office Theme</vt:lpstr>
      <vt:lpstr>1_Office-tema</vt:lpstr>
      <vt:lpstr>Introduction to the CHARTER Alliance</vt:lpstr>
      <vt:lpstr>CHARTER  Cultural Heritage Actions to Refine Training, Education and Roles</vt:lpstr>
      <vt:lpstr>Mission and objectives of the CHARTER project</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 del PowerPoint</dc:title>
  <dc:creator>Lluis Bonet Agusti</dc:creator>
  <cp:lastModifiedBy>Nessa Roche (Housing)</cp:lastModifiedBy>
  <cp:revision>21</cp:revision>
  <dcterms:created xsi:type="dcterms:W3CDTF">2024-03-21T07:58:18Z</dcterms:created>
  <dcterms:modified xsi:type="dcterms:W3CDTF">2024-03-26T09:53:22Z</dcterms:modified>
</cp:coreProperties>
</file>