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0" r:id="rId5"/>
  </p:sldMasterIdLst>
  <p:sldIdLst>
    <p:sldId id="287" r:id="rId6"/>
    <p:sldId id="288" r:id="rId7"/>
    <p:sldId id="302" r:id="rId8"/>
    <p:sldId id="303" r:id="rId9"/>
    <p:sldId id="307" r:id="rId10"/>
    <p:sldId id="258" r:id="rId11"/>
    <p:sldId id="292" r:id="rId12"/>
    <p:sldId id="293" r:id="rId13"/>
    <p:sldId id="300" r:id="rId14"/>
    <p:sldId id="299" r:id="rId15"/>
    <p:sldId id="295" r:id="rId16"/>
    <p:sldId id="296" r:id="rId17"/>
    <p:sldId id="301" r:id="rId18"/>
    <p:sldId id="264" r:id="rId19"/>
    <p:sldId id="297" r:id="rId20"/>
  </p:sldIdLst>
  <p:sldSz cx="12192000" cy="6858000"/>
  <p:notesSz cx="6858000" cy="9144000"/>
  <p:defaultTextStyle>
    <a:defPPr>
      <a:defRPr lang="en-L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35306-3A83-4B8D-89E6-16A546E39BC7}" v="5" dt="2024-04-25T14:02:13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160" d="100"/>
          <a:sy n="160" d="100"/>
        </p:scale>
        <p:origin x="10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280CC-E6B6-4235-A835-92F02B8C070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IE"/>
        </a:p>
      </dgm:t>
    </dgm:pt>
    <dgm:pt modelId="{D63899A2-E689-4649-AFF6-370942EEE055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 dirty="0">
              <a:solidFill>
                <a:schemeClr val="bg1"/>
              </a:solidFill>
            </a:rPr>
            <a:t>Advantages for registered users</a:t>
          </a:r>
        </a:p>
      </dgm:t>
    </dgm:pt>
    <dgm:pt modelId="{649731FF-3058-4A11-B778-A3777F138AA8}" type="parTrans" cxnId="{856B2F55-F72B-4F0F-BB35-ED2F1DCA4E2A}">
      <dgm:prSet/>
      <dgm:spPr/>
      <dgm:t>
        <a:bodyPr/>
        <a:lstStyle/>
        <a:p>
          <a:endParaRPr lang="en-IE"/>
        </a:p>
      </dgm:t>
    </dgm:pt>
    <dgm:pt modelId="{5EBFACC0-4F4F-426F-B0DB-72CB024F49B3}" type="sibTrans" cxnId="{856B2F55-F72B-4F0F-BB35-ED2F1DCA4E2A}">
      <dgm:prSet/>
      <dgm:spPr/>
      <dgm:t>
        <a:bodyPr/>
        <a:lstStyle/>
        <a:p>
          <a:endParaRPr lang="en-IE"/>
        </a:p>
      </dgm:t>
    </dgm:pt>
    <dgm:pt modelId="{9000E1AB-136D-4476-876E-14D9B86344BF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 dirty="0">
              <a:solidFill>
                <a:schemeClr val="bg1"/>
              </a:solidFill>
            </a:rPr>
            <a:t>Potential of the Help pages</a:t>
          </a:r>
        </a:p>
      </dgm:t>
    </dgm:pt>
    <dgm:pt modelId="{C361090E-8401-412D-8378-D4A069791B69}" type="parTrans" cxnId="{5EDD41FC-49F0-4534-8E61-69007335F1A3}">
      <dgm:prSet/>
      <dgm:spPr/>
      <dgm:t>
        <a:bodyPr/>
        <a:lstStyle/>
        <a:p>
          <a:endParaRPr lang="en-IE"/>
        </a:p>
      </dgm:t>
    </dgm:pt>
    <dgm:pt modelId="{D9A17FEF-5537-4673-BE1D-66B8D23173D2}" type="sibTrans" cxnId="{5EDD41FC-49F0-4534-8E61-69007335F1A3}">
      <dgm:prSet/>
      <dgm:spPr/>
      <dgm:t>
        <a:bodyPr/>
        <a:lstStyle/>
        <a:p>
          <a:endParaRPr lang="en-IE"/>
        </a:p>
      </dgm:t>
    </dgm:pt>
    <dgm:pt modelId="{67FA726B-9996-4ACD-9EF6-D78E0888EC5B}" type="pres">
      <dgm:prSet presAssocID="{AB9280CC-E6B6-4235-A835-92F02B8C070A}" presName="root" presStyleCnt="0">
        <dgm:presLayoutVars>
          <dgm:dir/>
          <dgm:resizeHandles val="exact"/>
        </dgm:presLayoutVars>
      </dgm:prSet>
      <dgm:spPr/>
    </dgm:pt>
    <dgm:pt modelId="{B81C9A7C-91D1-4686-A46A-1E3EA594874E}" type="pres">
      <dgm:prSet presAssocID="{D63899A2-E689-4649-AFF6-370942EEE055}" presName="compNode" presStyleCnt="0"/>
      <dgm:spPr/>
    </dgm:pt>
    <dgm:pt modelId="{F51C108C-8242-4D5E-A0FB-1C14676AE310}" type="pres">
      <dgm:prSet presAssocID="{D63899A2-E689-4649-AFF6-370942EEE055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808AFF0A-A958-4BE3-8046-B4A0C7E0DDD0}" type="pres">
      <dgm:prSet presAssocID="{D63899A2-E689-4649-AFF6-370942EEE05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 Mail"/>
        </a:ext>
      </dgm:extLst>
    </dgm:pt>
    <dgm:pt modelId="{3E8912BE-BA30-4CCA-B931-C49DAEF07761}" type="pres">
      <dgm:prSet presAssocID="{D63899A2-E689-4649-AFF6-370942EEE055}" presName="spaceRect" presStyleCnt="0"/>
      <dgm:spPr/>
    </dgm:pt>
    <dgm:pt modelId="{7891CDFE-9743-41FA-A774-79AD68A2C4D8}" type="pres">
      <dgm:prSet presAssocID="{D63899A2-E689-4649-AFF6-370942EEE055}" presName="textRect" presStyleLbl="revTx" presStyleIdx="0" presStyleCnt="2">
        <dgm:presLayoutVars>
          <dgm:chMax val="1"/>
          <dgm:chPref val="1"/>
        </dgm:presLayoutVars>
      </dgm:prSet>
      <dgm:spPr/>
    </dgm:pt>
    <dgm:pt modelId="{643DAE4A-77F1-44BB-BD2D-DA512F2D9A62}" type="pres">
      <dgm:prSet presAssocID="{5EBFACC0-4F4F-426F-B0DB-72CB024F49B3}" presName="sibTrans" presStyleCnt="0"/>
      <dgm:spPr/>
    </dgm:pt>
    <dgm:pt modelId="{D18808A8-C6E7-4CF5-A232-811332675B01}" type="pres">
      <dgm:prSet presAssocID="{9000E1AB-136D-4476-876E-14D9B86344BF}" presName="compNode" presStyleCnt="0"/>
      <dgm:spPr/>
    </dgm:pt>
    <dgm:pt modelId="{99777004-589D-4CA9-B218-177A1D7E78AA}" type="pres">
      <dgm:prSet presAssocID="{9000E1AB-136D-4476-876E-14D9B86344BF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321CE723-EC70-4942-A429-812550686E57}" type="pres">
      <dgm:prSet presAssocID="{9000E1AB-136D-4476-876E-14D9B86344BF}" presName="iconRect" presStyleLbl="node1" presStyleIdx="1" presStyleCnt="2" custLinFactNeighborX="1228" custLinFactNeighborY="198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py"/>
        </a:ext>
      </dgm:extLst>
    </dgm:pt>
    <dgm:pt modelId="{DE2D4721-BEF0-4240-9EE3-A7B394FDFD43}" type="pres">
      <dgm:prSet presAssocID="{9000E1AB-136D-4476-876E-14D9B86344BF}" presName="spaceRect" presStyleCnt="0"/>
      <dgm:spPr/>
    </dgm:pt>
    <dgm:pt modelId="{324E9099-4EC6-4391-AE0A-822CBCD73EDE}" type="pres">
      <dgm:prSet presAssocID="{9000E1AB-136D-4476-876E-14D9B86344B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701AF26-D224-4CE8-8B81-AF97D996827F}" type="presOf" srcId="{D63899A2-E689-4649-AFF6-370942EEE055}" destId="{7891CDFE-9743-41FA-A774-79AD68A2C4D8}" srcOrd="0" destOrd="0" presId="urn:microsoft.com/office/officeart/2018/5/layout/IconLeafLabelList"/>
    <dgm:cxn modelId="{856B2F55-F72B-4F0F-BB35-ED2F1DCA4E2A}" srcId="{AB9280CC-E6B6-4235-A835-92F02B8C070A}" destId="{D63899A2-E689-4649-AFF6-370942EEE055}" srcOrd="0" destOrd="0" parTransId="{649731FF-3058-4A11-B778-A3777F138AA8}" sibTransId="{5EBFACC0-4F4F-426F-B0DB-72CB024F49B3}"/>
    <dgm:cxn modelId="{D1F3998F-03C2-4176-A812-61D4B9AB6DF4}" type="presOf" srcId="{9000E1AB-136D-4476-876E-14D9B86344BF}" destId="{324E9099-4EC6-4391-AE0A-822CBCD73EDE}" srcOrd="0" destOrd="0" presId="urn:microsoft.com/office/officeart/2018/5/layout/IconLeafLabelList"/>
    <dgm:cxn modelId="{EFE927BB-2A3C-4A17-BBF7-7F573EF8EBDC}" type="presOf" srcId="{AB9280CC-E6B6-4235-A835-92F02B8C070A}" destId="{67FA726B-9996-4ACD-9EF6-D78E0888EC5B}" srcOrd="0" destOrd="0" presId="urn:microsoft.com/office/officeart/2018/5/layout/IconLeafLabelList"/>
    <dgm:cxn modelId="{5EDD41FC-49F0-4534-8E61-69007335F1A3}" srcId="{AB9280CC-E6B6-4235-A835-92F02B8C070A}" destId="{9000E1AB-136D-4476-876E-14D9B86344BF}" srcOrd="1" destOrd="0" parTransId="{C361090E-8401-412D-8378-D4A069791B69}" sibTransId="{D9A17FEF-5537-4673-BE1D-66B8D23173D2}"/>
    <dgm:cxn modelId="{7A4184C8-C02C-4AE1-A8E4-C3BE44BCCEEC}" type="presParOf" srcId="{67FA726B-9996-4ACD-9EF6-D78E0888EC5B}" destId="{B81C9A7C-91D1-4686-A46A-1E3EA594874E}" srcOrd="0" destOrd="0" presId="urn:microsoft.com/office/officeart/2018/5/layout/IconLeafLabelList"/>
    <dgm:cxn modelId="{5F265AED-5A4A-442A-A978-4F59C8A41E5A}" type="presParOf" srcId="{B81C9A7C-91D1-4686-A46A-1E3EA594874E}" destId="{F51C108C-8242-4D5E-A0FB-1C14676AE310}" srcOrd="0" destOrd="0" presId="urn:microsoft.com/office/officeart/2018/5/layout/IconLeafLabelList"/>
    <dgm:cxn modelId="{FFC31495-5614-4A73-9C17-B3274691DE22}" type="presParOf" srcId="{B81C9A7C-91D1-4686-A46A-1E3EA594874E}" destId="{808AFF0A-A958-4BE3-8046-B4A0C7E0DDD0}" srcOrd="1" destOrd="0" presId="urn:microsoft.com/office/officeart/2018/5/layout/IconLeafLabelList"/>
    <dgm:cxn modelId="{71493660-1FA1-49DB-B998-97942D03DA37}" type="presParOf" srcId="{B81C9A7C-91D1-4686-A46A-1E3EA594874E}" destId="{3E8912BE-BA30-4CCA-B931-C49DAEF07761}" srcOrd="2" destOrd="0" presId="urn:microsoft.com/office/officeart/2018/5/layout/IconLeafLabelList"/>
    <dgm:cxn modelId="{96466634-54F5-41CE-8268-832DB4F3979C}" type="presParOf" srcId="{B81C9A7C-91D1-4686-A46A-1E3EA594874E}" destId="{7891CDFE-9743-41FA-A774-79AD68A2C4D8}" srcOrd="3" destOrd="0" presId="urn:microsoft.com/office/officeart/2018/5/layout/IconLeafLabelList"/>
    <dgm:cxn modelId="{766676E7-7607-41E0-BB8C-00E459E5D119}" type="presParOf" srcId="{67FA726B-9996-4ACD-9EF6-D78E0888EC5B}" destId="{643DAE4A-77F1-44BB-BD2D-DA512F2D9A62}" srcOrd="1" destOrd="0" presId="urn:microsoft.com/office/officeart/2018/5/layout/IconLeafLabelList"/>
    <dgm:cxn modelId="{72572D9F-2379-4BBB-888B-C3C54F6D1FB2}" type="presParOf" srcId="{67FA726B-9996-4ACD-9EF6-D78E0888EC5B}" destId="{D18808A8-C6E7-4CF5-A232-811332675B01}" srcOrd="2" destOrd="0" presId="urn:microsoft.com/office/officeart/2018/5/layout/IconLeafLabelList"/>
    <dgm:cxn modelId="{419A1E43-F700-43DF-B0A5-63682725B041}" type="presParOf" srcId="{D18808A8-C6E7-4CF5-A232-811332675B01}" destId="{99777004-589D-4CA9-B218-177A1D7E78AA}" srcOrd="0" destOrd="0" presId="urn:microsoft.com/office/officeart/2018/5/layout/IconLeafLabelList"/>
    <dgm:cxn modelId="{E2974A24-B3EF-4C1F-A8F6-DD7100A3DF40}" type="presParOf" srcId="{D18808A8-C6E7-4CF5-A232-811332675B01}" destId="{321CE723-EC70-4942-A429-812550686E57}" srcOrd="1" destOrd="0" presId="urn:microsoft.com/office/officeart/2018/5/layout/IconLeafLabelList"/>
    <dgm:cxn modelId="{D606CA1A-3C1D-4189-9118-33C882396812}" type="presParOf" srcId="{D18808A8-C6E7-4CF5-A232-811332675B01}" destId="{DE2D4721-BEF0-4240-9EE3-A7B394FDFD43}" srcOrd="2" destOrd="0" presId="urn:microsoft.com/office/officeart/2018/5/layout/IconLeafLabelList"/>
    <dgm:cxn modelId="{6E6F2665-0597-4725-AB20-FE8E42107B60}" type="presParOf" srcId="{D18808A8-C6E7-4CF5-A232-811332675B01}" destId="{324E9099-4EC6-4391-AE0A-822CBCD73ED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C108C-8242-4D5E-A0FB-1C14676AE310}">
      <dsp:nvSpPr>
        <dsp:cNvPr id="0" name=""/>
        <dsp:cNvSpPr/>
      </dsp:nvSpPr>
      <dsp:spPr>
        <a:xfrm>
          <a:off x="1201193" y="37"/>
          <a:ext cx="912498" cy="9124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AFF0A-A958-4BE3-8046-B4A0C7E0DDD0}">
      <dsp:nvSpPr>
        <dsp:cNvPr id="0" name=""/>
        <dsp:cNvSpPr/>
      </dsp:nvSpPr>
      <dsp:spPr>
        <a:xfrm>
          <a:off x="1395660" y="194504"/>
          <a:ext cx="523564" cy="5235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1CDFE-9743-41FA-A774-79AD68A2C4D8}">
      <dsp:nvSpPr>
        <dsp:cNvPr id="0" name=""/>
        <dsp:cNvSpPr/>
      </dsp:nvSpPr>
      <dsp:spPr>
        <a:xfrm>
          <a:off x="909493" y="1196756"/>
          <a:ext cx="1495898" cy="598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500" kern="1200" dirty="0">
              <a:solidFill>
                <a:schemeClr val="bg1"/>
              </a:solidFill>
            </a:rPr>
            <a:t>Advantages for registered users</a:t>
          </a:r>
        </a:p>
      </dsp:txBody>
      <dsp:txXfrm>
        <a:off x="909493" y="1196756"/>
        <a:ext cx="1495898" cy="598359"/>
      </dsp:txXfrm>
    </dsp:sp>
    <dsp:sp modelId="{99777004-589D-4CA9-B218-177A1D7E78AA}">
      <dsp:nvSpPr>
        <dsp:cNvPr id="0" name=""/>
        <dsp:cNvSpPr/>
      </dsp:nvSpPr>
      <dsp:spPr>
        <a:xfrm>
          <a:off x="2958874" y="37"/>
          <a:ext cx="912498" cy="9124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CE723-EC70-4942-A429-812550686E57}">
      <dsp:nvSpPr>
        <dsp:cNvPr id="0" name=""/>
        <dsp:cNvSpPr/>
      </dsp:nvSpPr>
      <dsp:spPr>
        <a:xfrm>
          <a:off x="3159770" y="204907"/>
          <a:ext cx="523564" cy="5235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E9099-4EC6-4391-AE0A-822CBCD73EDE}">
      <dsp:nvSpPr>
        <dsp:cNvPr id="0" name=""/>
        <dsp:cNvSpPr/>
      </dsp:nvSpPr>
      <dsp:spPr>
        <a:xfrm>
          <a:off x="2667174" y="1196756"/>
          <a:ext cx="1495898" cy="598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500" kern="1200" dirty="0">
              <a:solidFill>
                <a:schemeClr val="bg1"/>
              </a:solidFill>
            </a:rPr>
            <a:t>Potential of the Help pages</a:t>
          </a:r>
        </a:p>
      </dsp:txBody>
      <dsp:txXfrm>
        <a:off x="2667174" y="1196756"/>
        <a:ext cx="1495898" cy="598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citnet.tech.ec.europa.eu/CITnet/jira/browse/OPSCHEMASS-361" TargetMode="External"/><Relationship Id="rId2" Type="http://schemas.openxmlformats.org/officeDocument/2006/relationships/hyperlink" Target="https://citnet.tech.ec.europa.eu/CITnet/jira/browse/OPSCHEMASS-360" TargetMode="Externa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7182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04/25/2024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FE509-1C07-BF4F-B4BA-4F191238D8B2}"/>
              </a:ext>
            </a:extLst>
          </p:cNvPr>
          <p:cNvSpPr/>
          <p:nvPr userDrawn="1"/>
        </p:nvSpPr>
        <p:spPr>
          <a:xfrm>
            <a:off x="0" y="0"/>
            <a:ext cx="5310554" cy="6353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40D902-FE63-8549-BEAE-315CF138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-8701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70874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04/25/2024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35920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103692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Thank you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83367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Further information, links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7094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04/25/2024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94618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53267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z="4000" dirty="0"/>
              <a:t>EUR-Lex – Access to EU Law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401234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it-IT" altLang="en-US" sz="2800" i="1" kern="0" dirty="0">
                <a:solidFill>
                  <a:srgbClr val="00B0F0"/>
                </a:solidFill>
                <a:ea typeface="ＭＳ Ｐゴシック" pitchFamily="34" charset="-128"/>
              </a:rPr>
              <a:t>Valentina Fratto</a:t>
            </a:r>
          </a:p>
          <a:p>
            <a:pPr>
              <a:defRPr/>
            </a:pPr>
            <a:r>
              <a:rPr lang="pt-PT" kern="0" dirty="0" err="1">
                <a:solidFill>
                  <a:srgbClr val="00B0F0"/>
                </a:solidFill>
                <a:ea typeface="ＭＳ Ｐゴシック" pitchFamily="34" charset="-128"/>
              </a:rPr>
              <a:t>Publications</a:t>
            </a:r>
            <a:r>
              <a:rPr lang="pt-PT" kern="0" dirty="0">
                <a:solidFill>
                  <a:srgbClr val="00B0F0"/>
                </a:solidFill>
                <a:ea typeface="ＭＳ Ｐゴシック" pitchFamily="34" charset="-128"/>
              </a:rPr>
              <a:t> Office </a:t>
            </a:r>
            <a:r>
              <a:rPr lang="pt-PT" kern="0" dirty="0" err="1">
                <a:solidFill>
                  <a:srgbClr val="00B0F0"/>
                </a:solidFill>
                <a:ea typeface="ＭＳ Ｐゴシック" pitchFamily="34" charset="-128"/>
              </a:rPr>
              <a:t>of</a:t>
            </a:r>
            <a:r>
              <a:rPr lang="pt-PT" kern="0" dirty="0">
                <a:solidFill>
                  <a:srgbClr val="00B0F0"/>
                </a:solidFill>
                <a:ea typeface="ＭＳ Ｐゴシック" pitchFamily="34" charset="-128"/>
              </a:rPr>
              <a:t> </a:t>
            </a:r>
            <a:r>
              <a:rPr lang="pt-PT" kern="0" dirty="0" err="1">
                <a:solidFill>
                  <a:srgbClr val="00B0F0"/>
                </a:solidFill>
                <a:ea typeface="ＭＳ Ｐゴシック" pitchFamily="34" charset="-128"/>
              </a:rPr>
              <a:t>the</a:t>
            </a:r>
            <a:r>
              <a:rPr lang="pt-PT" kern="0" dirty="0">
                <a:solidFill>
                  <a:srgbClr val="00B0F0"/>
                </a:solidFill>
                <a:ea typeface="ＭＳ Ｐゴシック" pitchFamily="34" charset="-128"/>
              </a:rPr>
              <a:t> </a:t>
            </a:r>
            <a:r>
              <a:rPr lang="pt-PT" kern="0" dirty="0" err="1">
                <a:solidFill>
                  <a:srgbClr val="00B0F0"/>
                </a:solidFill>
                <a:ea typeface="ＭＳ Ｐゴシック" pitchFamily="34" charset="-128"/>
              </a:rPr>
              <a:t>European</a:t>
            </a:r>
            <a:r>
              <a:rPr lang="pt-PT" kern="0" dirty="0">
                <a:solidFill>
                  <a:srgbClr val="00B0F0"/>
                </a:solidFill>
                <a:ea typeface="ＭＳ Ｐゴシック" pitchFamily="34" charset="-128"/>
              </a:rPr>
              <a:t> </a:t>
            </a:r>
            <a:r>
              <a:rPr lang="pt-PT" kern="0" dirty="0" err="1">
                <a:solidFill>
                  <a:srgbClr val="00B0F0"/>
                </a:solidFill>
                <a:ea typeface="ＭＳ Ｐゴシック" pitchFamily="34" charset="-128"/>
              </a:rPr>
              <a:t>Union</a:t>
            </a:r>
            <a:r>
              <a:rPr lang="pt-PT" kern="0" dirty="0">
                <a:solidFill>
                  <a:srgbClr val="00B0F0"/>
                </a:solidFill>
                <a:ea typeface="ＭＳ Ｐゴシック" pitchFamily="34" charset="-128"/>
              </a:rPr>
              <a:t> </a:t>
            </a:r>
            <a:endParaRPr lang="en-IE" kern="0" dirty="0">
              <a:solidFill>
                <a:srgbClr val="00B0F0"/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pt-PT" kern="0" dirty="0" err="1">
                <a:solidFill>
                  <a:srgbClr val="00B0F0"/>
                </a:solidFill>
                <a:ea typeface="ＭＳ Ｐゴシック" pitchFamily="34" charset="-128"/>
              </a:rPr>
              <a:t>Directorate</a:t>
            </a:r>
            <a:r>
              <a:rPr lang="pt-PT" kern="0" dirty="0">
                <a:solidFill>
                  <a:srgbClr val="00B0F0"/>
                </a:solidFill>
                <a:ea typeface="ＭＳ Ｐゴシック" pitchFamily="34" charset="-128"/>
              </a:rPr>
              <a:t> C – Access to and reuse </a:t>
            </a:r>
            <a:r>
              <a:rPr lang="pt-PT" kern="0" dirty="0" err="1">
                <a:solidFill>
                  <a:srgbClr val="00B0F0"/>
                </a:solidFill>
                <a:ea typeface="ＭＳ Ｐゴシック" pitchFamily="34" charset="-128"/>
              </a:rPr>
              <a:t>of</a:t>
            </a:r>
            <a:r>
              <a:rPr lang="pt-PT" kern="0" dirty="0">
                <a:solidFill>
                  <a:srgbClr val="00B0F0"/>
                </a:solidFill>
                <a:ea typeface="ＭＳ Ｐゴシック" pitchFamily="34" charset="-128"/>
              </a:rPr>
              <a:t> </a:t>
            </a:r>
            <a:r>
              <a:rPr lang="pt-PT" kern="0" dirty="0" err="1">
                <a:solidFill>
                  <a:srgbClr val="00B0F0"/>
                </a:solidFill>
                <a:ea typeface="ＭＳ Ｐゴシック" pitchFamily="34" charset="-128"/>
              </a:rPr>
              <a:t>public</a:t>
            </a:r>
            <a:r>
              <a:rPr lang="pt-PT" kern="0" dirty="0">
                <a:solidFill>
                  <a:srgbClr val="00B0F0"/>
                </a:solidFill>
                <a:ea typeface="ＭＳ Ｐゴシック" pitchFamily="34" charset="-128"/>
              </a:rPr>
              <a:t> information</a:t>
            </a:r>
            <a:br>
              <a:rPr lang="pt-PT" kern="0" dirty="0">
                <a:solidFill>
                  <a:srgbClr val="00B0F0"/>
                </a:solidFill>
                <a:ea typeface="ＭＳ Ｐゴシック" pitchFamily="34" charset="-128"/>
              </a:rPr>
            </a:br>
            <a:r>
              <a:rPr lang="pt-PT" kern="0" dirty="0">
                <a:solidFill>
                  <a:srgbClr val="00B0F0"/>
                </a:solidFill>
                <a:ea typeface="ＭＳ Ｐゴシック" pitchFamily="34" charset="-128"/>
              </a:rPr>
              <a:t>C.2 – EUR-Lex and Legal information - EUR-Lex Editorial </a:t>
            </a:r>
            <a:r>
              <a:rPr lang="pt-PT" kern="0" dirty="0" err="1">
                <a:solidFill>
                  <a:srgbClr val="00B0F0"/>
                </a:solidFill>
                <a:ea typeface="ＭＳ Ｐゴシック" pitchFamily="34" charset="-128"/>
              </a:rPr>
              <a:t>Content</a:t>
            </a:r>
            <a:endParaRPr lang="fr-FR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0959D9D-5490-2B1A-35F2-71E612BBE621}"/>
              </a:ext>
            </a:extLst>
          </p:cNvPr>
          <p:cNvSpPr txBox="1">
            <a:spLocks/>
          </p:cNvSpPr>
          <p:nvPr userDrawn="1"/>
        </p:nvSpPr>
        <p:spPr>
          <a:xfrm>
            <a:off x="1961720" y="6166294"/>
            <a:ext cx="82685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bg2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fr-FR" sz="1800" dirty="0"/>
              <a:t>Luxembourg, 14 June 2023</a:t>
            </a:r>
          </a:p>
        </p:txBody>
      </p:sp>
    </p:spTree>
    <p:extLst>
      <p:ext uri="{BB962C8B-B14F-4D97-AF65-F5344CB8AC3E}">
        <p14:creationId xmlns:p14="http://schemas.microsoft.com/office/powerpoint/2010/main" val="233291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CONTEXT</a:t>
            </a:r>
            <a:endParaRPr lang="en-L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pPr/>
              <a:t>04/25/2024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05355"/>
            <a:ext cx="10498138" cy="42207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en-US" dirty="0"/>
              <a:t>For each set of </a:t>
            </a:r>
            <a:r>
              <a:rPr lang="en-US" dirty="0" err="1"/>
              <a:t>Schematron</a:t>
            </a:r>
            <a:r>
              <a:rPr lang="en-US" dirty="0"/>
              <a:t> rules the corresponding documentation.xml file must be created. </a:t>
            </a:r>
          </a:p>
          <a:p>
            <a:r>
              <a:rPr lang="en-US" dirty="0"/>
              <a:t>The documentation for the history and rules can be extracted from the existing MS Word documentation. The description of Phases and Patterns need to be created.</a:t>
            </a:r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2"/>
            <a:r>
              <a:rPr lang="en-GB" dirty="0"/>
              <a:t>Jira tickets </a:t>
            </a:r>
            <a:r>
              <a:rPr lang="en-IE" dirty="0">
                <a:hlinkClick r:id="rId2"/>
              </a:rPr>
              <a:t>OPSCHEMASS-360</a:t>
            </a:r>
            <a:r>
              <a:rPr lang="en-GB" dirty="0"/>
              <a:t> et </a:t>
            </a:r>
            <a:r>
              <a:rPr lang="en-IE" dirty="0">
                <a:hlinkClick r:id="rId3"/>
              </a:rPr>
              <a:t>OPSCHEMASS-361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05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04/25/2024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93703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CBD7DA7-BB3E-ED40-A44A-2D14885A0B70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04/25/2024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C3E2C0A5-5D30-8444-BE0B-E10A6C1AAD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59552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04/25/2024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8E473C42-9031-4A44-9525-A95D35D496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fr-FR" dirty="0"/>
          </a:p>
        </p:txBody>
      </p:sp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30771538-7B2C-4DC0-4B7C-6176AA9A5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r="4907"/>
          <a:stretch>
            <a:fillRect/>
          </a:stretch>
        </p:blipFill>
        <p:spPr>
          <a:xfrm>
            <a:off x="5438515" y="284357"/>
            <a:ext cx="7462688" cy="589260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30EA19-449E-0F9D-5A4D-C60EE6ECF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2365" y="1694985"/>
            <a:ext cx="3932237" cy="3811588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en-GB" altLang="en-US" dirty="0"/>
              <a:t> Online portal giving access to European Union law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en-GB" altLang="en-US" dirty="0"/>
              <a:t> Managed and maintained by the Publications Office of the European Union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en-GB" altLang="en-US" dirty="0"/>
              <a:t> Accessible in 24 languages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en-GB" altLang="en-US" dirty="0"/>
              <a:t> Free of charge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en-GB" altLang="en-US" dirty="0"/>
              <a:t> Constantly updated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en-GB" altLang="en-US" dirty="0"/>
              <a:t>More than 1 million documentary units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en-GB" altLang="en-US" dirty="0"/>
              <a:t> Up to 190.000 visits per day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en-GB" altLang="en-US" dirty="0"/>
              <a:t>Access to the authentic Official Journal</a:t>
            </a:r>
          </a:p>
          <a:p>
            <a:pPr marL="466725" lvl="1" indent="-285750">
              <a:spcBef>
                <a:spcPts val="1200"/>
              </a:spcBef>
              <a:buSzPct val="150000"/>
              <a:buFont typeface="Wingdings" panose="05000000000000000000" pitchFamily="2" charset="2"/>
              <a:buChar char="Ø"/>
            </a:pPr>
            <a:r>
              <a:rPr lang="en-GB" altLang="en-US" dirty="0"/>
              <a:t>Since 2013 only the electronic version is legally binding.</a:t>
            </a:r>
          </a:p>
          <a:p>
            <a:pPr lvl="1"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61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04/25/2024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03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908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04/25/2024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83DDF-307B-B745-A19D-6C4763AD06B9}"/>
              </a:ext>
            </a:extLst>
          </p:cNvPr>
          <p:cNvSpPr/>
          <p:nvPr userDrawn="1"/>
        </p:nvSpPr>
        <p:spPr>
          <a:xfrm>
            <a:off x="6881446" y="0"/>
            <a:ext cx="5310554" cy="6353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C02EE4-41EB-2D42-A157-CB040EC93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3400" y="-8701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5623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B9396DD-5958-CB49-B505-4DF394E596EA}" type="datetimeFigureOut">
              <a:rPr lang="en-LU" smtClean="0"/>
              <a:pPr/>
              <a:t>04/25/2024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1103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B9396DD-5958-CB49-B505-4DF394E596EA}" type="datetimeFigureOut">
              <a:rPr lang="en-LU" smtClean="0"/>
              <a:pPr/>
              <a:t>04/25/2024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89506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hyperlink" Target="https://op.europa.eu/en/web/eu-law-in-force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n-lex.europa.eu/n-lex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eur-lex.europa.eu/content/links/links.html" TargetMode="External"/><Relationship Id="rId7" Type="http://schemas.openxmlformats.org/officeDocument/2006/relationships/image" Target="../media/image12.png"/><Relationship Id="rId2" Type="http://schemas.openxmlformats.org/officeDocument/2006/relationships/hyperlink" Target="mailto:EURLEX-HELPDESK@publications.europa.eu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twitter.com/EURLe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hyperlink" Target="https://eur-lex.europa.eu/homepage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:32019L0904" TargetMode="External"/><Relationship Id="rId2" Type="http://schemas.openxmlformats.org/officeDocument/2006/relationships/hyperlink" Target="https://eur-lex.europa.eu/legal-content/EN/TXT/?uri=CELEX:32022R06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union.europa.eu/institutions-law-budget/law/types-legislation_en" TargetMode="External"/><Relationship Id="rId5" Type="http://schemas.openxmlformats.org/officeDocument/2006/relationships/hyperlink" Target="https://eur-lex.europa.eu/collection/eu-law/legislation/recent.html" TargetMode="External"/><Relationship Id="rId4" Type="http://schemas.openxmlformats.org/officeDocument/2006/relationships/hyperlink" Target="https://eur-lex.europa.eu/legal-content/EN/TXT/?uri=CELEX:32022D121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C7C21E9D-842A-CCDF-16D6-AFBADFABAC75}"/>
              </a:ext>
            </a:extLst>
          </p:cNvPr>
          <p:cNvSpPr/>
          <p:nvPr/>
        </p:nvSpPr>
        <p:spPr>
          <a:xfrm>
            <a:off x="6619520" y="3486753"/>
            <a:ext cx="2956230" cy="220908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254A2963-8490-DFD2-8CBD-2ACAC084DA12}"/>
              </a:ext>
            </a:extLst>
          </p:cNvPr>
          <p:cNvSpPr/>
          <p:nvPr/>
        </p:nvSpPr>
        <p:spPr>
          <a:xfrm>
            <a:off x="9279689" y="3586348"/>
            <a:ext cx="2801476" cy="21221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E42A2FED-AF49-4C42-B669-DE9CFBA342DA}"/>
              </a:ext>
            </a:extLst>
          </p:cNvPr>
          <p:cNvSpPr/>
          <p:nvPr/>
        </p:nvSpPr>
        <p:spPr>
          <a:xfrm>
            <a:off x="7035396" y="305175"/>
            <a:ext cx="4488584" cy="4286119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29C9A-550B-114F-9B2F-060018805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Access to EU Law</a:t>
            </a:r>
            <a:endParaRPr lang="en-L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591552-6B33-4DD2-8579-B37F0B99A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486" y="2007856"/>
            <a:ext cx="3721291" cy="11303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297573-5A3A-4DB3-8F08-0F82F87D479B}"/>
              </a:ext>
            </a:extLst>
          </p:cNvPr>
          <p:cNvSpPr txBox="1"/>
          <p:nvPr/>
        </p:nvSpPr>
        <p:spPr>
          <a:xfrm>
            <a:off x="1066891" y="4264673"/>
            <a:ext cx="59421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Valentina FRATTO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Publications Office of the European Union </a:t>
            </a:r>
          </a:p>
          <a:p>
            <a:r>
              <a:rPr lang="en-US" dirty="0">
                <a:solidFill>
                  <a:schemeClr val="bg1"/>
                </a:solidFill>
              </a:rPr>
              <a:t>Unit C.2 EUR-Lex and legal information</a:t>
            </a:r>
          </a:p>
          <a:p>
            <a:r>
              <a:rPr lang="en-US" dirty="0">
                <a:solidFill>
                  <a:schemeClr val="bg1"/>
                </a:solidFill>
              </a:rPr>
              <a:t>Directorate C – Access to and reuse of public information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European Heritage Legal Forum Annual meeting </a:t>
            </a:r>
          </a:p>
          <a:p>
            <a:r>
              <a:rPr lang="en-US" dirty="0">
                <a:solidFill>
                  <a:schemeClr val="bg1"/>
                </a:solidFill>
              </a:rPr>
              <a:t>29 April 2024</a:t>
            </a:r>
          </a:p>
          <a:p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D53D8F-72DA-7379-DDE1-51AC59F70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143" y="4481230"/>
            <a:ext cx="1707098" cy="666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7B62AD-1038-FF8D-5566-3FB25D81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369" y="4601711"/>
            <a:ext cx="1930610" cy="41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3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954A-71C7-C370-90E9-EF6568C5B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68860"/>
            <a:ext cx="10498014" cy="1325563"/>
          </a:xfrm>
        </p:spPr>
        <p:txBody>
          <a:bodyPr/>
          <a:lstStyle/>
          <a:p>
            <a:r>
              <a:rPr lang="en-IE" dirty="0" err="1"/>
              <a:t>EUR-Lex</a:t>
            </a:r>
            <a:r>
              <a:rPr lang="en-IE" dirty="0"/>
              <a:t>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AE25D-02D6-C5D4-8969-1F1378A6ED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Official source of EU law </a:t>
            </a:r>
          </a:p>
          <a:p>
            <a:pPr>
              <a:buFont typeface="Wingdings" panose="05000000000000000000" pitchFamily="2" charset="2"/>
              <a:buChar char="§"/>
            </a:pPr>
            <a:endParaRPr lang="en-IE" dirty="0"/>
          </a:p>
          <a:p>
            <a:pPr>
              <a:buFont typeface="Wingdings" panose="05000000000000000000" pitchFamily="2" charset="2"/>
              <a:buChar char="§"/>
            </a:pPr>
            <a:endParaRPr lang="en-IE" dirty="0"/>
          </a:p>
          <a:p>
            <a:pPr>
              <a:buFont typeface="Wingdings" panose="05000000000000000000" pitchFamily="2" charset="2"/>
              <a:buChar char="§"/>
            </a:pPr>
            <a:endParaRPr lang="en-IE" dirty="0"/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Facilitates understanding of EU law </a:t>
            </a:r>
          </a:p>
          <a:p>
            <a:pPr>
              <a:buFont typeface="Wingdings" panose="05000000000000000000" pitchFamily="2" charset="2"/>
              <a:buChar char="§"/>
            </a:pPr>
            <a:endParaRPr lang="en-IE" dirty="0"/>
          </a:p>
          <a:p>
            <a:pPr>
              <a:buFont typeface="Wingdings" panose="05000000000000000000" pitchFamily="2" charset="2"/>
              <a:buChar char="§"/>
            </a:pPr>
            <a:endParaRPr lang="en-IE" dirty="0"/>
          </a:p>
          <a:p>
            <a:pPr>
              <a:buFont typeface="Wingdings" panose="05000000000000000000" pitchFamily="2" charset="2"/>
              <a:buChar char="§"/>
            </a:pPr>
            <a:endParaRPr lang="en-IE" dirty="0"/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Contributes to transparency in the EU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184509A-495A-8024-9DF7-EA32188EBBA5}"/>
              </a:ext>
            </a:extLst>
          </p:cNvPr>
          <p:cNvSpPr/>
          <p:nvPr/>
        </p:nvSpPr>
        <p:spPr>
          <a:xfrm>
            <a:off x="5403908" y="3366568"/>
            <a:ext cx="1384183" cy="4177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446CD14-472F-19D0-8A31-E6BC596EBE7C}"/>
              </a:ext>
            </a:extLst>
          </p:cNvPr>
          <p:cNvSpPr/>
          <p:nvPr/>
        </p:nvSpPr>
        <p:spPr>
          <a:xfrm>
            <a:off x="5395117" y="1805355"/>
            <a:ext cx="1384183" cy="4177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7DAB6C2-2665-D830-6D84-6D7A3EED8001}"/>
              </a:ext>
            </a:extLst>
          </p:cNvPr>
          <p:cNvSpPr/>
          <p:nvPr/>
        </p:nvSpPr>
        <p:spPr>
          <a:xfrm>
            <a:off x="5433863" y="4927781"/>
            <a:ext cx="1384183" cy="4177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1141AE-2DD6-9B99-6537-41EEEBCED860}"/>
              </a:ext>
            </a:extLst>
          </p:cNvPr>
          <p:cNvSpPr txBox="1">
            <a:spLocks/>
          </p:cNvSpPr>
          <p:nvPr/>
        </p:nvSpPr>
        <p:spPr>
          <a:xfrm>
            <a:off x="7433344" y="1465034"/>
            <a:ext cx="3673679" cy="4220796"/>
          </a:xfrm>
          <a:prstGeom prst="rect">
            <a:avLst/>
          </a:prstGeom>
        </p:spPr>
        <p:txBody>
          <a:bodyPr vert="horz" lIns="0" tIns="45720" rIns="91440" bIns="45720" rtlCol="0">
            <a:normAutofit fontScale="77500" lnSpcReduction="20000"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IE" u="sng" dirty="0"/>
              <a:t>Authentic</a:t>
            </a:r>
            <a:r>
              <a:rPr lang="en-IE" dirty="0"/>
              <a:t> Official Journal of the EU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Treaties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International agreements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Legal acts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EFTA documents </a:t>
            </a:r>
          </a:p>
          <a:p>
            <a:pPr>
              <a:buFont typeface="Wingdings" panose="05000000000000000000" pitchFamily="2" charset="2"/>
              <a:buChar char="§"/>
            </a:pPr>
            <a:endParaRPr lang="en-IE" dirty="0"/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Legal information (metadata)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Consolidated texts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Summaries of EU legislation </a:t>
            </a:r>
          </a:p>
          <a:p>
            <a:pPr>
              <a:buFont typeface="Wingdings" panose="05000000000000000000" pitchFamily="2" charset="2"/>
              <a:buChar char="§"/>
            </a:pPr>
            <a:endParaRPr lang="en-IE" dirty="0"/>
          </a:p>
          <a:p>
            <a:pPr>
              <a:buFont typeface="Wingdings" panose="05000000000000000000" pitchFamily="2" charset="2"/>
              <a:buChar char="§"/>
            </a:pPr>
            <a:endParaRPr lang="en-IE" dirty="0"/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Procedures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Preparatory documents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National transposition measures</a:t>
            </a:r>
          </a:p>
        </p:txBody>
      </p:sp>
    </p:spTree>
    <p:extLst>
      <p:ext uri="{BB962C8B-B14F-4D97-AF65-F5344CB8AC3E}">
        <p14:creationId xmlns:p14="http://schemas.microsoft.com/office/powerpoint/2010/main" val="192920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23D6D6-2CAF-8697-F996-434A7C606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</p:spPr>
        <p:txBody>
          <a:bodyPr anchor="b">
            <a:normAutofit/>
          </a:bodyPr>
          <a:lstStyle/>
          <a:p>
            <a:r>
              <a:rPr lang="it-IT" dirty="0"/>
              <a:t>EU </a:t>
            </a:r>
            <a:r>
              <a:rPr lang="it-IT" dirty="0" err="1"/>
              <a:t>Law</a:t>
            </a:r>
            <a:r>
              <a:rPr lang="it-IT" dirty="0"/>
              <a:t> in Force</a:t>
            </a:r>
            <a:endParaRPr lang="en-I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BE85E-0BCD-5BE7-78ED-B979915A7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7907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IE" b="1" dirty="0">
                <a:effectLst/>
              </a:rPr>
              <a:t>&gt; </a:t>
            </a:r>
            <a:r>
              <a:rPr lang="en-IE" b="1" u="sng" dirty="0">
                <a:effectLst/>
                <a:hlinkClick r:id="rId2"/>
              </a:rPr>
              <a:t>https://op.europa.eu/en/web/eu-law-in-force</a:t>
            </a:r>
            <a:endParaRPr lang="en-IE" b="1" dirty="0">
              <a:effectLst/>
            </a:endParaRPr>
          </a:p>
          <a:p>
            <a:pPr marL="93345">
              <a:spcBef>
                <a:spcPts val="600"/>
              </a:spcBef>
            </a:pPr>
            <a:endParaRPr lang="en-IE" b="1" dirty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Focuses on core content and functionalities, compared to EUR-Lex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</a:t>
            </a:r>
            <a:r>
              <a:rPr lang="en-US" dirty="0">
                <a:effectLst/>
              </a:rPr>
              <a:t>rovides quick and easy access to </a:t>
            </a:r>
            <a:r>
              <a:rPr lang="en-US" b="1" dirty="0">
                <a:effectLst/>
              </a:rPr>
              <a:t>currently applicable EU legal rules</a:t>
            </a:r>
            <a:r>
              <a:rPr lang="en-US" dirty="0">
                <a:effectLst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Aimed at non-experts</a:t>
            </a:r>
            <a:endParaRPr lang="en-US" dirty="0">
              <a:effectLst/>
            </a:endParaRPr>
          </a:p>
        </p:txBody>
      </p:sp>
      <p:pic>
        <p:nvPicPr>
          <p:cNvPr id="8" name="Picture 7" descr="A screenshot of a web page&#10;&#10;Description automatically generated">
            <a:extLst>
              <a:ext uri="{FF2B5EF4-FFF2-40B4-BE49-F238E27FC236}">
                <a16:creationId xmlns:a16="http://schemas.microsoft.com/office/drawing/2014/main" id="{2E35D565-6E84-CEEE-8C70-B9401B0A5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24" y="1345261"/>
            <a:ext cx="5484932" cy="41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39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23D6D6-2CAF-8697-F996-434A7C606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</p:spPr>
        <p:txBody>
          <a:bodyPr anchor="b">
            <a:normAutofit/>
          </a:bodyPr>
          <a:lstStyle/>
          <a:p>
            <a:r>
              <a:rPr lang="it-IT" dirty="0"/>
              <a:t>N-</a:t>
            </a:r>
            <a:r>
              <a:rPr lang="it-IT" dirty="0" err="1"/>
              <a:t>Lex</a:t>
            </a:r>
            <a:endParaRPr lang="en-I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BE85E-0BCD-5BE7-78ED-B979915A7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5921" y="1750124"/>
            <a:ext cx="5181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IE" b="1" dirty="0">
                <a:effectLst/>
              </a:rPr>
              <a:t>&gt; </a:t>
            </a:r>
            <a:r>
              <a:rPr lang="en-IE" b="1" dirty="0">
                <a:effectLst/>
                <a:hlinkClick r:id="rId2"/>
              </a:rPr>
              <a:t>https://n-lex.europa.eu/n-lex/</a:t>
            </a:r>
            <a:endParaRPr lang="en-IE" b="1" dirty="0">
              <a:effectLst/>
            </a:endParaRPr>
          </a:p>
          <a:p>
            <a:pPr marL="93345">
              <a:spcBef>
                <a:spcPts val="600"/>
              </a:spcBef>
            </a:pPr>
            <a:endParaRPr lang="en-IE" b="1" dirty="0">
              <a:effectLst/>
            </a:endParaRP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>
                <a:effectLst/>
              </a:rPr>
              <a:t>entral entry point to the law databases of EU Member States, where you can: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>
                <a:effectLst/>
              </a:rPr>
              <a:t>learn about the content of each country’s official database, including non-EU countries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search in your own language for legislation of one EU country or several EU countries at the same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automatically translate the results (title and the document) of your search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effectLst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332F08E-8A10-6944-C330-45F208D969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tretch/>
        </p:blipFill>
        <p:spPr>
          <a:xfrm>
            <a:off x="6331590" y="1453146"/>
            <a:ext cx="5354033" cy="4069063"/>
          </a:xfrm>
          <a:noFill/>
        </p:spPr>
      </p:pic>
    </p:spTree>
    <p:extLst>
      <p:ext uri="{BB962C8B-B14F-4D97-AF65-F5344CB8AC3E}">
        <p14:creationId xmlns:p14="http://schemas.microsoft.com/office/powerpoint/2010/main" val="138028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3A57-0B1B-DA0B-A378-D857AE79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N-Lex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6166BDDE-A83B-B9A2-4452-4F0D09F9E2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0435" y="2656965"/>
            <a:ext cx="5922878" cy="2982795"/>
          </a:xfrm>
        </p:spPr>
      </p:pic>
      <p:pic>
        <p:nvPicPr>
          <p:cNvPr id="8" name="Picture 7" descr="A screenshot of a search results&#10;&#10;Description automatically generated">
            <a:extLst>
              <a:ext uri="{FF2B5EF4-FFF2-40B4-BE49-F238E27FC236}">
                <a16:creationId xmlns:a16="http://schemas.microsoft.com/office/drawing/2014/main" id="{C44F93DC-8C50-4A84-413D-5DFD503AF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545" y="288664"/>
            <a:ext cx="6190964" cy="3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39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627C0C4E-2FB4-26AB-4E5B-285C69C87062}"/>
              </a:ext>
            </a:extLst>
          </p:cNvPr>
          <p:cNvSpPr/>
          <p:nvPr/>
        </p:nvSpPr>
        <p:spPr>
          <a:xfrm>
            <a:off x="9308235" y="3231923"/>
            <a:ext cx="2811052" cy="207794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5E7E1CDD-E8F6-74ED-DC45-C9FA1B710EBD}"/>
              </a:ext>
            </a:extLst>
          </p:cNvPr>
          <p:cNvSpPr/>
          <p:nvPr/>
        </p:nvSpPr>
        <p:spPr>
          <a:xfrm>
            <a:off x="6543809" y="2981769"/>
            <a:ext cx="2832951" cy="210593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7B9C0-C31A-4045-AA7D-54A1C1243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842" y="3394960"/>
            <a:ext cx="9048620" cy="635073"/>
          </a:xfrm>
        </p:spPr>
        <p:txBody>
          <a:bodyPr/>
          <a:lstStyle/>
          <a:p>
            <a:r>
              <a:rPr lang="it-IT" b="0" i="1" dirty="0" err="1"/>
              <a:t>Useful</a:t>
            </a:r>
            <a:r>
              <a:rPr lang="it-IT" b="0" i="1" dirty="0"/>
              <a:t> links</a:t>
            </a:r>
            <a:endParaRPr lang="en-LU" b="0" i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D259D36-EDC7-BA52-9B2B-2B9292BBEE33}"/>
              </a:ext>
            </a:extLst>
          </p:cNvPr>
          <p:cNvSpPr txBox="1">
            <a:spLocks/>
          </p:cNvSpPr>
          <p:nvPr/>
        </p:nvSpPr>
        <p:spPr>
          <a:xfrm>
            <a:off x="577842" y="4006471"/>
            <a:ext cx="8676752" cy="217049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Helpdesk: </a:t>
            </a:r>
            <a:r>
              <a:rPr lang="en-GB" b="0" dirty="0">
                <a:hlinkClick r:id="rId2"/>
              </a:rPr>
              <a:t>EURLEX-HELPDESK@publications.europa.eu</a:t>
            </a:r>
            <a:endParaRPr lang="en-GB" dirty="0"/>
          </a:p>
          <a:p>
            <a:r>
              <a:rPr lang="en-GB" dirty="0"/>
              <a:t>Links</a:t>
            </a:r>
            <a:r>
              <a:rPr lang="en-GB" b="0" dirty="0"/>
              <a:t> : </a:t>
            </a:r>
            <a:r>
              <a:rPr lang="en-GB" b="0" dirty="0">
                <a:hlinkClick r:id="rId3"/>
              </a:rPr>
              <a:t>https://eur-lex.europa.eu/content/links/links.html</a:t>
            </a:r>
            <a:endParaRPr lang="en-GB" b="0" dirty="0"/>
          </a:p>
          <a:p>
            <a:r>
              <a:rPr lang="en-GB" dirty="0"/>
              <a:t>EUR-Lex on X : </a:t>
            </a:r>
            <a:r>
              <a:rPr lang="en-IE" dirty="0">
                <a:hlinkClick r:id="rId4"/>
              </a:rPr>
              <a:t>EUR-Lex (@EURLex) / X</a:t>
            </a:r>
            <a:endParaRPr lang="en-IE" dirty="0"/>
          </a:p>
          <a:p>
            <a:r>
              <a:rPr lang="en-IE" dirty="0"/>
              <a:t>Help pages:  </a:t>
            </a:r>
          </a:p>
          <a:p>
            <a:endParaRPr lang="en-GB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224708FD-B7D3-D389-6784-556E0A183469}"/>
              </a:ext>
            </a:extLst>
          </p:cNvPr>
          <p:cNvSpPr/>
          <p:nvPr/>
        </p:nvSpPr>
        <p:spPr>
          <a:xfrm>
            <a:off x="7089849" y="125130"/>
            <a:ext cx="4416733" cy="414576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5BAB5-8005-11B8-34F9-C8E3B06B7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646" y="1883293"/>
            <a:ext cx="3721291" cy="11303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7879AD-EDD1-5AB8-C9CF-3C6BD45AD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8105" y="4138683"/>
            <a:ext cx="1645540" cy="642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92D566-3FA7-6D36-F3A1-D71E97468F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0804" y="4270893"/>
            <a:ext cx="1930610" cy="410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1BD54C-75A6-DDDD-94BA-359B721A2F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5891" y="5551647"/>
            <a:ext cx="6514286" cy="55238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EEDE819-7EE2-DCA7-D576-FE6866D3B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842" y="839825"/>
            <a:ext cx="9144000" cy="2387600"/>
          </a:xfrm>
        </p:spPr>
        <p:txBody>
          <a:bodyPr/>
          <a:lstStyle/>
          <a:p>
            <a:r>
              <a:rPr lang="en-LU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79906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64C984-E41D-7866-3D75-7283D7AE6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647" y="225632"/>
            <a:ext cx="10314938" cy="1061260"/>
          </a:xfrm>
        </p:spPr>
        <p:txBody>
          <a:bodyPr/>
          <a:lstStyle/>
          <a:p>
            <a:pPr algn="just"/>
            <a:r>
              <a:rPr lang="it-IT" dirty="0">
                <a:hlinkClick r:id="rId2"/>
              </a:rPr>
              <a:t>Live demo</a:t>
            </a:r>
            <a:endParaRPr lang="en-IE" dirty="0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4AA19D31-2C61-B89D-C78F-8995C5B326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512157" y="0"/>
            <a:ext cx="7713240" cy="452869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51D249-920B-FA76-7EEF-0330FFC732A7}"/>
              </a:ext>
            </a:extLst>
          </p:cNvPr>
          <p:cNvSpPr txBox="1"/>
          <p:nvPr/>
        </p:nvSpPr>
        <p:spPr>
          <a:xfrm>
            <a:off x="284481" y="4786765"/>
            <a:ext cx="11501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Directive 2010/31/EU of the European Parliament and of the Council of 19 May 2010 on the energy performance of buildings </a:t>
            </a:r>
          </a:p>
          <a:p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Regulation (EU) 2020/852 of the European Parliament and of the Council of 18 June 2020 on the establishment of a framework to facilitate sustainable investment, and amending Regulation (EU) 2019/2088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5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E42A2FED-AF49-4C42-B669-DE9CFBA342DA}"/>
              </a:ext>
            </a:extLst>
          </p:cNvPr>
          <p:cNvSpPr/>
          <p:nvPr/>
        </p:nvSpPr>
        <p:spPr>
          <a:xfrm>
            <a:off x="6936157" y="330904"/>
            <a:ext cx="4488584" cy="4286119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591552-6B33-4DD2-8579-B37F0B99A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899" y="2142649"/>
            <a:ext cx="3721291" cy="11303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297573-5A3A-4DB3-8F08-0F82F87D479B}"/>
              </a:ext>
            </a:extLst>
          </p:cNvPr>
          <p:cNvSpPr txBox="1"/>
          <p:nvPr/>
        </p:nvSpPr>
        <p:spPr>
          <a:xfrm>
            <a:off x="857278" y="3580909"/>
            <a:ext cx="6199505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EUR-Lex and its content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EU Law in Force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N-Lex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Quick live demonstration</a:t>
            </a:r>
          </a:p>
          <a:p>
            <a:pPr marL="800100" lvl="1" indent="-442913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Various types of search results </a:t>
            </a:r>
          </a:p>
          <a:p>
            <a:pPr marL="800100" lvl="1" indent="-442913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Navigating through  search results and     different views</a:t>
            </a:r>
          </a:p>
          <a:p>
            <a:pPr marL="715963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A selection of features and functionalities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GB" dirty="0">
              <a:solidFill>
                <a:schemeClr val="bg1"/>
              </a:solidFill>
              <a:cs typeface="Calibri"/>
            </a:endParaRPr>
          </a:p>
          <a:p>
            <a:endParaRPr lang="en-IE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D1FB7A-E762-482C-B29F-149DC6537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78" y="1976830"/>
            <a:ext cx="3769634" cy="1540468"/>
          </a:xfrm>
        </p:spPr>
        <p:txBody>
          <a:bodyPr/>
          <a:lstStyle/>
          <a:p>
            <a:r>
              <a:rPr lang="en-GB" dirty="0"/>
              <a:t>Outline</a:t>
            </a:r>
            <a:endParaRPr lang="en-IE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994C493-7027-593C-F5CA-9BF4F241C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06904"/>
              </p:ext>
            </p:extLst>
          </p:nvPr>
        </p:nvGraphicFramePr>
        <p:xfrm>
          <a:off x="6832540" y="4920803"/>
          <a:ext cx="5072566" cy="179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080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70C8F-9E9D-F233-1750-831BEC31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14" y="341279"/>
            <a:ext cx="10498014" cy="860708"/>
          </a:xfrm>
        </p:spPr>
        <p:txBody>
          <a:bodyPr/>
          <a:lstStyle/>
          <a:p>
            <a:r>
              <a:rPr lang="en-US" dirty="0"/>
              <a:t>The legal system of the EU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fr-FR" dirty="0"/>
              <a:t>in a </a:t>
            </a:r>
            <a:r>
              <a:rPr lang="fr-FR" dirty="0" err="1"/>
              <a:t>nutshell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14022-ED71-CC32-CEC7-700855850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509" y="1825625"/>
            <a:ext cx="5181600" cy="13849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EU: unique system and structure</a:t>
            </a:r>
          </a:p>
          <a:p>
            <a:r>
              <a:rPr lang="en-US" dirty="0"/>
              <a:t>The EU is based on the rule of law </a:t>
            </a:r>
          </a:p>
          <a:p>
            <a:r>
              <a:rPr lang="en-US" dirty="0"/>
              <a:t>Hierarchy of law:  ‘higher level norms’ </a:t>
            </a:r>
            <a:r>
              <a:rPr lang="it-IT" dirty="0" err="1"/>
              <a:t>prevail</a:t>
            </a:r>
            <a:r>
              <a:rPr lang="it-IT" dirty="0"/>
              <a:t> over </a:t>
            </a:r>
            <a:r>
              <a:rPr lang="en-US" dirty="0"/>
              <a:t>‘lower level norms’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3003-4EB1-3727-6F1A-AA2FF13395D9}"/>
              </a:ext>
            </a:extLst>
          </p:cNvPr>
          <p:cNvSpPr/>
          <p:nvPr/>
        </p:nvSpPr>
        <p:spPr>
          <a:xfrm>
            <a:off x="5597236" y="483408"/>
            <a:ext cx="6262255" cy="56772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Picture 6" descr="A blue pyramid with a few blue squares&#10;&#10;Description automatically generated with medium confidence">
            <a:extLst>
              <a:ext uri="{FF2B5EF4-FFF2-40B4-BE49-F238E27FC236}">
                <a16:creationId xmlns:a16="http://schemas.microsoft.com/office/drawing/2014/main" id="{656484E4-3693-6D9A-A147-6351FE7644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127" y="1745672"/>
            <a:ext cx="4418792" cy="41268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9866BD-133E-6839-1D9F-317CD0C1DC78}"/>
              </a:ext>
            </a:extLst>
          </p:cNvPr>
          <p:cNvSpPr txBox="1"/>
          <p:nvPr/>
        </p:nvSpPr>
        <p:spPr>
          <a:xfrm>
            <a:off x="6908899" y="2314919"/>
            <a:ext cx="18378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err="1">
                <a:solidFill>
                  <a:schemeClr val="bg1"/>
                </a:solidFill>
              </a:rPr>
              <a:t>Treaties</a:t>
            </a:r>
            <a:r>
              <a:rPr lang="fr-BE" sz="1400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fr-BE" sz="1400" dirty="0">
                <a:solidFill>
                  <a:schemeClr val="bg1"/>
                </a:solidFill>
              </a:rPr>
              <a:t>  CFR*,</a:t>
            </a:r>
          </a:p>
          <a:p>
            <a:pPr algn="ctr"/>
            <a:r>
              <a:rPr lang="fr-BE" sz="1400" dirty="0">
                <a:solidFill>
                  <a:schemeClr val="bg1"/>
                </a:solidFill>
              </a:rPr>
              <a:t> </a:t>
            </a:r>
            <a:r>
              <a:rPr lang="fr-BE" sz="1400" dirty="0" err="1">
                <a:solidFill>
                  <a:schemeClr val="bg1"/>
                </a:solidFill>
              </a:rPr>
              <a:t>gen</a:t>
            </a:r>
            <a:r>
              <a:rPr lang="fr-BE" sz="1400" dirty="0">
                <a:solidFill>
                  <a:schemeClr val="bg1"/>
                </a:solidFill>
              </a:rPr>
              <a:t>.  </a:t>
            </a:r>
            <a:r>
              <a:rPr lang="fr-BE" sz="1400" dirty="0" err="1">
                <a:solidFill>
                  <a:schemeClr val="bg1"/>
                </a:solidFill>
              </a:rPr>
              <a:t>principles</a:t>
            </a:r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302B9-C4F4-5EF8-861D-C1E16613903D}"/>
              </a:ext>
            </a:extLst>
          </p:cNvPr>
          <p:cNvSpPr txBox="1"/>
          <p:nvPr/>
        </p:nvSpPr>
        <p:spPr>
          <a:xfrm>
            <a:off x="6908899" y="3351185"/>
            <a:ext cx="1837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</a:rPr>
              <a:t>Regulations, Directives and Decisions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1653F-9708-5E09-B892-5A872568D5D3}"/>
              </a:ext>
            </a:extLst>
          </p:cNvPr>
          <p:cNvSpPr txBox="1"/>
          <p:nvPr/>
        </p:nvSpPr>
        <p:spPr>
          <a:xfrm>
            <a:off x="6794113" y="4794420"/>
            <a:ext cx="2043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err="1">
                <a:solidFill>
                  <a:schemeClr val="bg1"/>
                </a:solidFill>
              </a:rPr>
              <a:t>Delegated</a:t>
            </a:r>
            <a:r>
              <a:rPr lang="fr-BE" sz="1600">
                <a:solidFill>
                  <a:schemeClr val="bg1"/>
                </a:solidFill>
              </a:rPr>
              <a:t> and </a:t>
            </a:r>
            <a:r>
              <a:rPr lang="fr-BE" sz="1600" err="1">
                <a:solidFill>
                  <a:schemeClr val="bg1"/>
                </a:solidFill>
              </a:rPr>
              <a:t>implementing</a:t>
            </a:r>
            <a:r>
              <a:rPr lang="fr-BE" sz="1600">
                <a:solidFill>
                  <a:schemeClr val="bg1"/>
                </a:solidFill>
              </a:rPr>
              <a:t> </a:t>
            </a:r>
            <a:r>
              <a:rPr lang="fr-BE" sz="1600" err="1">
                <a:solidFill>
                  <a:schemeClr val="bg1"/>
                </a:solidFill>
              </a:rPr>
              <a:t>acts</a:t>
            </a:r>
            <a:endParaRPr lang="en-IE" sz="16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A7A3C8-FFFE-8118-B035-8C02B8AAE02E}"/>
              </a:ext>
            </a:extLst>
          </p:cNvPr>
          <p:cNvSpPr txBox="1"/>
          <p:nvPr/>
        </p:nvSpPr>
        <p:spPr>
          <a:xfrm>
            <a:off x="8321965" y="1967466"/>
            <a:ext cx="3565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>
                <a:solidFill>
                  <a:srgbClr val="174489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4E8152-ED67-5F3E-38B1-46B0BCB5FA3E}"/>
              </a:ext>
            </a:extLst>
          </p:cNvPr>
          <p:cNvSpPr txBox="1"/>
          <p:nvPr/>
        </p:nvSpPr>
        <p:spPr>
          <a:xfrm>
            <a:off x="6842750" y="1172958"/>
            <a:ext cx="2487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174489"/>
                </a:solidFill>
              </a:rPr>
              <a:t>Sources of EU </a:t>
            </a:r>
            <a:r>
              <a:rPr lang="it-IT" sz="2000" b="1" dirty="0" err="1">
                <a:solidFill>
                  <a:srgbClr val="174489"/>
                </a:solidFill>
              </a:rPr>
              <a:t>law</a:t>
            </a:r>
            <a:endParaRPr lang="en-IE" sz="2000" b="1" dirty="0">
              <a:solidFill>
                <a:srgbClr val="17448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230CD8-97A2-03AE-2BCA-7A43F5715CDD}"/>
              </a:ext>
            </a:extLst>
          </p:cNvPr>
          <p:cNvSpPr txBox="1"/>
          <p:nvPr/>
        </p:nvSpPr>
        <p:spPr>
          <a:xfrm>
            <a:off x="172777" y="3290183"/>
            <a:ext cx="44035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Primary law 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EU objectives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How decisions are taken and the relationship between the EU and its Member States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93D30B-ACE4-F394-1BC2-94E750824828}"/>
              </a:ext>
            </a:extLst>
          </p:cNvPr>
          <p:cNvSpPr txBox="1"/>
          <p:nvPr/>
        </p:nvSpPr>
        <p:spPr>
          <a:xfrm>
            <a:off x="-28207" y="4459987"/>
            <a:ext cx="4746669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US" b="1" dirty="0">
                <a:solidFill>
                  <a:schemeClr val="bg1"/>
                </a:solidFill>
              </a:rPr>
              <a:t>Secondary law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Puts the objectives &amp; policies into practice</a:t>
            </a:r>
            <a:endParaRPr lang="en-US" sz="1600" dirty="0">
              <a:solidFill>
                <a:schemeClr val="bg1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EU institutions can pass law only in those areas, where its Member States have </a:t>
            </a:r>
            <a:r>
              <a:rPr lang="en-US" sz="1600" dirty="0" err="1">
                <a:solidFill>
                  <a:schemeClr val="bg1"/>
                </a:solidFill>
              </a:rPr>
              <a:t>authorised</a:t>
            </a:r>
            <a:r>
              <a:rPr lang="en-US" sz="1600" dirty="0">
                <a:solidFill>
                  <a:schemeClr val="bg1"/>
                </a:solidFill>
              </a:rPr>
              <a:t> it to do so, via the EU treaties</a:t>
            </a:r>
            <a:endParaRPr lang="en-US" sz="1600" dirty="0">
              <a:solidFill>
                <a:schemeClr val="bg1"/>
              </a:solidFill>
              <a:cs typeface="Calibri"/>
            </a:endParaRPr>
          </a:p>
          <a:p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6BB7C3B-550A-81C0-D97C-3813A6A25786}"/>
              </a:ext>
            </a:extLst>
          </p:cNvPr>
          <p:cNvSpPr/>
          <p:nvPr/>
        </p:nvSpPr>
        <p:spPr>
          <a:xfrm>
            <a:off x="8484789" y="2116753"/>
            <a:ext cx="2276721" cy="52915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800" dirty="0" err="1">
                <a:solidFill>
                  <a:schemeClr val="bg1"/>
                </a:solidFill>
              </a:rPr>
              <a:t>Approved</a:t>
            </a:r>
            <a:r>
              <a:rPr lang="it-IT" sz="1800" dirty="0">
                <a:solidFill>
                  <a:schemeClr val="bg1"/>
                </a:solidFill>
              </a:rPr>
              <a:t> by </a:t>
            </a:r>
          </a:p>
          <a:p>
            <a:r>
              <a:rPr lang="it-IT" sz="1800" dirty="0" err="1">
                <a:solidFill>
                  <a:schemeClr val="bg1"/>
                </a:solidFill>
              </a:rPr>
              <a:t>all</a:t>
            </a:r>
            <a:r>
              <a:rPr lang="it-IT" sz="1800" dirty="0">
                <a:solidFill>
                  <a:schemeClr val="bg1"/>
                </a:solidFill>
              </a:rPr>
              <a:t> EU countries</a:t>
            </a:r>
            <a:endParaRPr lang="en-IE" sz="1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64624-F4D2-78F4-0096-E022D82B4102}"/>
              </a:ext>
            </a:extLst>
          </p:cNvPr>
          <p:cNvSpPr txBox="1"/>
          <p:nvPr/>
        </p:nvSpPr>
        <p:spPr>
          <a:xfrm>
            <a:off x="5842185" y="5798993"/>
            <a:ext cx="476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*Charter of </a:t>
            </a:r>
            <a:r>
              <a:rPr lang="it-IT" dirty="0" err="1"/>
              <a:t>Fundamental</a:t>
            </a:r>
            <a:r>
              <a:rPr lang="it-IT" dirty="0"/>
              <a:t> </a:t>
            </a:r>
            <a:r>
              <a:rPr lang="it-IT" dirty="0" err="1"/>
              <a:t>Rights</a:t>
            </a:r>
            <a:r>
              <a:rPr lang="it-IT" dirty="0"/>
              <a:t> of the EU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141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74ACD-7503-DA71-5D85-170A9F2A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The role of EU institutions and EU law-making </a:t>
            </a:r>
            <a:br>
              <a:rPr lang="en-US" dirty="0">
                <a:solidFill>
                  <a:schemeClr val="accent4"/>
                </a:solidFill>
              </a:rPr>
            </a:br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02C3A-3BB6-7969-4B64-59D6F1B53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828" y="1347581"/>
            <a:ext cx="5769352" cy="4875121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SzPct val="150000"/>
              <a:buNone/>
            </a:pPr>
            <a:r>
              <a:rPr lang="en-GB" altLang="en-US" sz="2300" dirty="0"/>
              <a:t>M</a:t>
            </a:r>
            <a:r>
              <a:rPr lang="en-US" altLang="en-US" sz="2300" dirty="0" err="1"/>
              <a:t>ain</a:t>
            </a:r>
            <a:r>
              <a:rPr lang="en-US" altLang="en-US" sz="2300" dirty="0"/>
              <a:t> decision-making bodies of the EU:</a:t>
            </a:r>
            <a:br>
              <a:rPr lang="en-US" altLang="en-US" dirty="0"/>
            </a:br>
            <a:endParaRPr lang="en-US" altLang="en-US" dirty="0"/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en-US" altLang="en-US" sz="2300" b="1" dirty="0">
                <a:solidFill>
                  <a:schemeClr val="accent4"/>
                </a:solidFill>
              </a:rPr>
              <a:t>The European Parliament</a:t>
            </a:r>
            <a:endParaRPr lang="en-US" altLang="en-US" sz="2300" dirty="0">
              <a:solidFill>
                <a:schemeClr val="accent4"/>
              </a:solidFill>
            </a:endParaRPr>
          </a:p>
          <a:p>
            <a:pPr marL="268288" indent="-87313">
              <a:lnSpc>
                <a:spcPct val="110000"/>
              </a:lnSpc>
              <a:spcBef>
                <a:spcPts val="600"/>
              </a:spcBef>
              <a:buSzPct val="150000"/>
              <a:buNone/>
            </a:pPr>
            <a:r>
              <a:rPr lang="en-US" altLang="en-US" dirty="0"/>
              <a:t>   - represents EU citizens’ interests</a:t>
            </a:r>
          </a:p>
          <a:p>
            <a:pPr marL="268288" indent="-87313">
              <a:lnSpc>
                <a:spcPct val="110000"/>
              </a:lnSpc>
              <a:spcBef>
                <a:spcPts val="600"/>
              </a:spcBef>
              <a:buSzPct val="150000"/>
              <a:buNone/>
            </a:pPr>
            <a:r>
              <a:rPr lang="en-US" altLang="en-US" dirty="0"/>
              <a:t>   -  decides on new actions and law together with Council of EU</a:t>
            </a:r>
          </a:p>
          <a:p>
            <a:pPr marL="268288" indent="-87313">
              <a:spcBef>
                <a:spcPts val="600"/>
              </a:spcBef>
              <a:buSzPct val="150000"/>
              <a:buNone/>
            </a:pPr>
            <a:r>
              <a:rPr lang="en-US" altLang="en-US" dirty="0"/>
              <a:t>   - members: 705, directly elected by EU voters every 5 years – </a:t>
            </a:r>
          </a:p>
          <a:p>
            <a:pPr marL="268288" indent="-87313">
              <a:spcBef>
                <a:spcPts val="300"/>
              </a:spcBef>
              <a:buSzPct val="150000"/>
              <a:buNone/>
            </a:pPr>
            <a:r>
              <a:rPr lang="en-US" altLang="en-US" dirty="0">
                <a:solidFill>
                  <a:schemeClr val="accent4"/>
                </a:solidFill>
              </a:rPr>
              <a:t>      next elections 6-9 June 2024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ct val="150000"/>
              <a:buFont typeface="Wingdings" panose="05000000000000000000" pitchFamily="2" charset="2"/>
              <a:buChar char="§"/>
            </a:pPr>
            <a:r>
              <a:rPr lang="en-US" altLang="en-US" sz="2300" b="1" dirty="0">
                <a:solidFill>
                  <a:schemeClr val="accent4"/>
                </a:solidFill>
              </a:rPr>
              <a:t>The Council of the European Union </a:t>
            </a:r>
          </a:p>
          <a:p>
            <a:pPr marL="0" indent="180975">
              <a:lnSpc>
                <a:spcPct val="110000"/>
              </a:lnSpc>
              <a:spcBef>
                <a:spcPts val="600"/>
              </a:spcBef>
              <a:buSzPct val="150000"/>
              <a:buNone/>
            </a:pPr>
            <a:r>
              <a:rPr lang="en-US" altLang="en-US" dirty="0"/>
              <a:t>    - </a:t>
            </a:r>
            <a:r>
              <a:rPr lang="es-ES" altLang="en-US" dirty="0" err="1"/>
              <a:t>represents</a:t>
            </a:r>
            <a:r>
              <a:rPr lang="es-ES" altLang="en-US" dirty="0"/>
              <a:t> </a:t>
            </a:r>
            <a:r>
              <a:rPr lang="es-ES" altLang="en-US" dirty="0" err="1"/>
              <a:t>the</a:t>
            </a:r>
            <a:r>
              <a:rPr lang="es-ES" altLang="en-US" dirty="0"/>
              <a:t> </a:t>
            </a:r>
            <a:r>
              <a:rPr lang="es-ES" altLang="en-US" dirty="0" err="1"/>
              <a:t>interests</a:t>
            </a:r>
            <a:r>
              <a:rPr lang="es-ES" altLang="en-US" dirty="0"/>
              <a:t> </a:t>
            </a:r>
            <a:r>
              <a:rPr lang="es-ES" altLang="en-US" dirty="0" err="1"/>
              <a:t>of</a:t>
            </a:r>
            <a:r>
              <a:rPr lang="es-ES" altLang="en-US" dirty="0"/>
              <a:t> EU </a:t>
            </a:r>
            <a:r>
              <a:rPr lang="es-ES" altLang="en-US" dirty="0" err="1"/>
              <a:t>Member</a:t>
            </a:r>
            <a:r>
              <a:rPr lang="es-ES" altLang="en-US" dirty="0"/>
              <a:t> </a:t>
            </a:r>
            <a:r>
              <a:rPr lang="es-ES" altLang="en-US" dirty="0" err="1"/>
              <a:t>States</a:t>
            </a:r>
            <a:endParaRPr lang="es-ES" altLang="en-US" dirty="0"/>
          </a:p>
          <a:p>
            <a:pPr marL="0" indent="180975">
              <a:lnSpc>
                <a:spcPct val="110000"/>
              </a:lnSpc>
              <a:spcBef>
                <a:spcPts val="600"/>
              </a:spcBef>
              <a:buSzPct val="150000"/>
              <a:buNone/>
            </a:pPr>
            <a:r>
              <a:rPr lang="es-ES" altLang="en-US" dirty="0"/>
              <a:t>    - decides </a:t>
            </a:r>
            <a:r>
              <a:rPr lang="es-ES" altLang="en-US" dirty="0" err="1"/>
              <a:t>on</a:t>
            </a:r>
            <a:r>
              <a:rPr lang="es-ES" altLang="en-US" dirty="0"/>
              <a:t> new </a:t>
            </a:r>
            <a:r>
              <a:rPr lang="es-ES" altLang="en-US" dirty="0" err="1"/>
              <a:t>actions</a:t>
            </a:r>
            <a:r>
              <a:rPr lang="es-ES" altLang="en-US" dirty="0"/>
              <a:t> and </a:t>
            </a:r>
            <a:r>
              <a:rPr lang="es-ES" altLang="en-US" dirty="0" err="1"/>
              <a:t>law</a:t>
            </a:r>
            <a:r>
              <a:rPr lang="es-ES" altLang="en-US" dirty="0"/>
              <a:t> </a:t>
            </a:r>
            <a:r>
              <a:rPr lang="es-ES" altLang="en-US" dirty="0" err="1"/>
              <a:t>together</a:t>
            </a:r>
            <a:r>
              <a:rPr lang="es-ES" altLang="en-US" dirty="0"/>
              <a:t> </a:t>
            </a:r>
            <a:r>
              <a:rPr lang="es-ES" altLang="en-US" dirty="0" err="1"/>
              <a:t>with</a:t>
            </a:r>
            <a:r>
              <a:rPr lang="es-ES" altLang="en-US" dirty="0"/>
              <a:t> </a:t>
            </a:r>
            <a:r>
              <a:rPr lang="es-ES" altLang="en-US" dirty="0" err="1"/>
              <a:t>European</a:t>
            </a:r>
            <a:r>
              <a:rPr lang="es-ES" altLang="en-US" dirty="0"/>
              <a:t> </a:t>
            </a:r>
            <a:r>
              <a:rPr lang="es-ES" altLang="en-US" dirty="0" err="1"/>
              <a:t>Parliament</a:t>
            </a:r>
            <a:endParaRPr lang="es-ES" altLang="en-US" dirty="0"/>
          </a:p>
          <a:p>
            <a:pPr marL="0" indent="180975">
              <a:lnSpc>
                <a:spcPct val="110000"/>
              </a:lnSpc>
              <a:spcBef>
                <a:spcPts val="600"/>
              </a:spcBef>
              <a:buSzPct val="150000"/>
              <a:buNone/>
            </a:pPr>
            <a:r>
              <a:rPr lang="en-US" altLang="en-US" dirty="0"/>
              <a:t>    - members:  national government ministers</a:t>
            </a:r>
          </a:p>
          <a:p>
            <a:pPr marL="0" indent="268288">
              <a:spcBef>
                <a:spcPts val="300"/>
              </a:spcBef>
              <a:buSzPct val="150000"/>
              <a:buNone/>
            </a:pPr>
            <a:r>
              <a:rPr lang="en-US" altLang="en-US" dirty="0"/>
              <a:t>   </a:t>
            </a:r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en-US" altLang="en-US" sz="2300" b="1" dirty="0">
                <a:solidFill>
                  <a:schemeClr val="accent4"/>
                </a:solidFill>
              </a:rPr>
              <a:t>The European Commission </a:t>
            </a:r>
          </a:p>
          <a:p>
            <a:pPr marL="0" indent="180975">
              <a:lnSpc>
                <a:spcPct val="110000"/>
              </a:lnSpc>
              <a:spcBef>
                <a:spcPts val="600"/>
              </a:spcBef>
              <a:buSzPct val="150000"/>
              <a:buNone/>
            </a:pPr>
            <a:r>
              <a:rPr lang="en-US" altLang="en-US" dirty="0"/>
              <a:t>   - represents the general  interests of the EU</a:t>
            </a:r>
          </a:p>
          <a:p>
            <a:pPr marL="358775" indent="-177800">
              <a:lnSpc>
                <a:spcPct val="110000"/>
              </a:lnSpc>
              <a:spcBef>
                <a:spcPts val="600"/>
              </a:spcBef>
              <a:buSzPct val="150000"/>
              <a:buNone/>
            </a:pPr>
            <a:r>
              <a:rPr lang="en-US" altLang="en-US" dirty="0"/>
              <a:t>   - proposes new actions and law; ensures the correct application of EU law </a:t>
            </a:r>
          </a:p>
          <a:p>
            <a:pPr marL="0" indent="180975">
              <a:lnSpc>
                <a:spcPct val="110000"/>
              </a:lnSpc>
              <a:spcBef>
                <a:spcPts val="600"/>
              </a:spcBef>
              <a:buSzPct val="150000"/>
              <a:buNone/>
            </a:pPr>
            <a:r>
              <a:rPr lang="en-US" altLang="en-US" dirty="0"/>
              <a:t>   - members: a team of Commissioners, 1 from each EU country</a:t>
            </a:r>
            <a:endParaRPr lang="en-GB" altLang="en-US" dirty="0"/>
          </a:p>
          <a:p>
            <a:pPr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endParaRPr lang="en-IE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386283D-12D8-1414-855D-153E460212D4}"/>
              </a:ext>
            </a:extLst>
          </p:cNvPr>
          <p:cNvGrpSpPr/>
          <p:nvPr/>
        </p:nvGrpSpPr>
        <p:grpSpPr>
          <a:xfrm>
            <a:off x="6578181" y="1537722"/>
            <a:ext cx="6831532" cy="4802318"/>
            <a:chOff x="695924" y="1726384"/>
            <a:chExt cx="6642215" cy="37075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44C7A3-55BF-053C-5694-05E79290F6E0}"/>
                </a:ext>
              </a:extLst>
            </p:cNvPr>
            <p:cNvSpPr/>
            <p:nvPr/>
          </p:nvSpPr>
          <p:spPr>
            <a:xfrm>
              <a:off x="695924" y="1726384"/>
              <a:ext cx="5437909" cy="37075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A5B049-520D-208A-A43A-C5D9E0F6A805}"/>
                </a:ext>
              </a:extLst>
            </p:cNvPr>
            <p:cNvSpPr/>
            <p:nvPr/>
          </p:nvSpPr>
          <p:spPr>
            <a:xfrm flipH="1">
              <a:off x="6784659" y="1921164"/>
              <a:ext cx="553480" cy="278020"/>
            </a:xfrm>
            <a:prstGeom prst="rect">
              <a:avLst/>
            </a:prstGeom>
            <a:solidFill>
              <a:srgbClr val="C7CB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D312A3-228F-1F4A-9CE0-3EE6702A74A8}"/>
                </a:ext>
              </a:extLst>
            </p:cNvPr>
            <p:cNvSpPr txBox="1"/>
            <p:nvPr/>
          </p:nvSpPr>
          <p:spPr>
            <a:xfrm flipH="1">
              <a:off x="6930434" y="4525337"/>
              <a:ext cx="42413" cy="278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BE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82EC90-75A1-592C-A329-C31A5EF35348}"/>
                </a:ext>
              </a:extLst>
            </p:cNvPr>
            <p:cNvSpPr/>
            <p:nvPr/>
          </p:nvSpPr>
          <p:spPr>
            <a:xfrm>
              <a:off x="921771" y="2947686"/>
              <a:ext cx="1225775" cy="554181"/>
            </a:xfrm>
            <a:prstGeom prst="rect">
              <a:avLst/>
            </a:prstGeom>
            <a:solidFill>
              <a:srgbClr val="1744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err="1"/>
                <a:t>European</a:t>
              </a:r>
              <a:r>
                <a:rPr lang="es-ES" sz="1600" b="1" dirty="0"/>
                <a:t> </a:t>
              </a:r>
              <a:r>
                <a:rPr lang="es-ES" sz="1600" b="1" dirty="0" err="1"/>
                <a:t>Parliament</a:t>
              </a:r>
              <a:endParaRPr lang="fr-BE" sz="1600" b="1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6731D7-4B1F-E910-5CB0-BC736D48B499}"/>
                </a:ext>
              </a:extLst>
            </p:cNvPr>
            <p:cNvSpPr/>
            <p:nvPr/>
          </p:nvSpPr>
          <p:spPr>
            <a:xfrm>
              <a:off x="2944147" y="2947026"/>
              <a:ext cx="1229660" cy="554181"/>
            </a:xfrm>
            <a:prstGeom prst="rect">
              <a:avLst/>
            </a:prstGeom>
            <a:solidFill>
              <a:srgbClr val="1744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/>
                <a:t>Council </a:t>
              </a:r>
              <a:r>
                <a:rPr lang="es-ES" sz="1600" b="1" dirty="0" err="1"/>
                <a:t>of</a:t>
              </a:r>
              <a:r>
                <a:rPr lang="es-ES" sz="1600" b="1" dirty="0"/>
                <a:t> </a:t>
              </a:r>
              <a:r>
                <a:rPr lang="es-ES" sz="1600" b="1" dirty="0" err="1"/>
                <a:t>the</a:t>
              </a:r>
              <a:r>
                <a:rPr lang="es-ES" sz="1600" b="1" dirty="0"/>
                <a:t> EU</a:t>
              </a:r>
              <a:endParaRPr lang="fr-BE" sz="1600" b="1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D5E9D8-8132-E14F-ABA3-028AF59191EE}"/>
                </a:ext>
              </a:extLst>
            </p:cNvPr>
            <p:cNvSpPr/>
            <p:nvPr/>
          </p:nvSpPr>
          <p:spPr>
            <a:xfrm>
              <a:off x="1995963" y="3889449"/>
              <a:ext cx="1336943" cy="456845"/>
            </a:xfrm>
            <a:prstGeom prst="rect">
              <a:avLst/>
            </a:prstGeom>
            <a:solidFill>
              <a:srgbClr val="1744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err="1"/>
                <a:t>European</a:t>
              </a:r>
              <a:r>
                <a:rPr lang="es-ES" sz="1600" b="1" dirty="0"/>
                <a:t> </a:t>
              </a:r>
              <a:r>
                <a:rPr lang="es-ES" sz="1600" b="1" dirty="0" err="1"/>
                <a:t>Commission</a:t>
              </a:r>
              <a:endParaRPr lang="fr-BE" sz="1600" b="1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9D29CA-A290-AA64-FDFD-3314783B54F5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 flipV="1">
              <a:off x="2147546" y="3224117"/>
              <a:ext cx="796601" cy="66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8F7E899-5B87-3085-AF76-FAFEC299C03D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1534658" y="3501867"/>
              <a:ext cx="1129777" cy="38758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B8E0B7-1737-1907-9B1C-CC336BEBEF89}"/>
                </a:ext>
              </a:extLst>
            </p:cNvPr>
            <p:cNvCxnSpPr>
              <a:cxnSpLocks/>
              <a:stCxn id="10" idx="0"/>
              <a:endCxn id="9" idx="2"/>
            </p:cNvCxnSpPr>
            <p:nvPr/>
          </p:nvCxnSpPr>
          <p:spPr>
            <a:xfrm flipV="1">
              <a:off x="2664435" y="3501207"/>
              <a:ext cx="894542" cy="388242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6AFE08-EEEA-2FDC-54BC-7AB0F4BC4DEA}"/>
                </a:ext>
              </a:extLst>
            </p:cNvPr>
            <p:cNvSpPr txBox="1"/>
            <p:nvPr/>
          </p:nvSpPr>
          <p:spPr>
            <a:xfrm>
              <a:off x="2130471" y="3025991"/>
              <a:ext cx="813676" cy="498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err="1"/>
                <a:t>Negotiate</a:t>
              </a:r>
              <a:r>
                <a:rPr lang="es-ES" sz="1200" dirty="0"/>
                <a:t> </a:t>
              </a:r>
            </a:p>
            <a:p>
              <a:pPr algn="ctr"/>
              <a:r>
                <a:rPr lang="es-ES" sz="1200" dirty="0"/>
                <a:t>and  decide</a:t>
              </a:r>
              <a:endParaRPr lang="fr-BE" sz="1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E81E101-40DA-4AE4-84A4-FF412E252649}"/>
                </a:ext>
              </a:extLst>
            </p:cNvPr>
            <p:cNvSpPr/>
            <p:nvPr/>
          </p:nvSpPr>
          <p:spPr>
            <a:xfrm>
              <a:off x="2965106" y="2236533"/>
              <a:ext cx="1208701" cy="481197"/>
            </a:xfrm>
            <a:prstGeom prst="rect">
              <a:avLst/>
            </a:prstGeom>
            <a:solidFill>
              <a:srgbClr val="1744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err="1"/>
                <a:t>European</a:t>
              </a:r>
              <a:r>
                <a:rPr lang="es-ES" sz="1600" b="1" dirty="0"/>
                <a:t> Council</a:t>
              </a:r>
              <a:endParaRPr lang="fr-BE" sz="16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FB1BD6-84A0-2A99-B38E-E1C47C529A40}"/>
                </a:ext>
              </a:extLst>
            </p:cNvPr>
            <p:cNvSpPr txBox="1"/>
            <p:nvPr/>
          </p:nvSpPr>
          <p:spPr>
            <a:xfrm>
              <a:off x="4236023" y="2349595"/>
              <a:ext cx="1517733" cy="21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/>
                <a:t>---  </a:t>
              </a:r>
              <a:r>
                <a:rPr lang="es-ES" sz="1200" dirty="0" err="1"/>
                <a:t>Political</a:t>
              </a:r>
              <a:r>
                <a:rPr lang="es-ES" sz="1200" dirty="0"/>
                <a:t> </a:t>
              </a:r>
              <a:r>
                <a:rPr lang="es-ES" sz="1200" dirty="0" err="1"/>
                <a:t>priorities</a:t>
              </a:r>
              <a:r>
                <a:rPr lang="es-ES" sz="1200" dirty="0"/>
                <a:t> </a:t>
              </a:r>
              <a:endParaRPr lang="fr-BE" sz="12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530A94A-BF59-DE95-9B8E-941A19B680AE}"/>
                </a:ext>
              </a:extLst>
            </p:cNvPr>
            <p:cNvSpPr/>
            <p:nvPr/>
          </p:nvSpPr>
          <p:spPr>
            <a:xfrm>
              <a:off x="4559806" y="4678024"/>
              <a:ext cx="1411821" cy="554181"/>
            </a:xfrm>
            <a:prstGeom prst="rect">
              <a:avLst/>
            </a:prstGeom>
            <a:solidFill>
              <a:srgbClr val="1744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err="1"/>
                <a:t>European</a:t>
              </a:r>
              <a:r>
                <a:rPr lang="es-ES" sz="1600" b="1"/>
                <a:t> </a:t>
              </a:r>
              <a:r>
                <a:rPr lang="es-ES" sz="1600" b="1" err="1"/>
                <a:t>Court</a:t>
              </a:r>
              <a:r>
                <a:rPr lang="es-ES" sz="1600" b="1"/>
                <a:t> </a:t>
              </a:r>
              <a:r>
                <a:rPr lang="es-ES" sz="1600" b="1" err="1"/>
                <a:t>of</a:t>
              </a:r>
              <a:r>
                <a:rPr lang="es-ES" sz="1600" b="1"/>
                <a:t> </a:t>
              </a:r>
              <a:r>
                <a:rPr lang="es-ES" sz="1600" b="1" err="1"/>
                <a:t>Justice</a:t>
              </a:r>
              <a:endParaRPr lang="fr-BE" sz="1600" b="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C59F84C-3240-B2B2-27B4-167B97F98C46}"/>
                </a:ext>
              </a:extLst>
            </p:cNvPr>
            <p:cNvSpPr/>
            <p:nvPr/>
          </p:nvSpPr>
          <p:spPr>
            <a:xfrm>
              <a:off x="4272137" y="3889448"/>
              <a:ext cx="1699491" cy="456846"/>
            </a:xfrm>
            <a:prstGeom prst="rect">
              <a:avLst/>
            </a:prstGeom>
            <a:solidFill>
              <a:srgbClr val="C7CBDC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European</a:t>
              </a:r>
              <a:r>
                <a:rPr lang="es-E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b="1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Economic</a:t>
              </a:r>
              <a:r>
                <a:rPr lang="es-E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and Social </a:t>
              </a:r>
              <a:r>
                <a:rPr lang="es-ES" sz="1400" b="1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Committee</a:t>
              </a:r>
              <a:endParaRPr lang="fr-BE" sz="14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8EE513C-71DE-084F-4782-6A11FAAC28F7}"/>
                </a:ext>
              </a:extLst>
            </p:cNvPr>
            <p:cNvSpPr/>
            <p:nvPr/>
          </p:nvSpPr>
          <p:spPr>
            <a:xfrm>
              <a:off x="4286996" y="3100872"/>
              <a:ext cx="1682943" cy="456846"/>
            </a:xfrm>
            <a:prstGeom prst="rect">
              <a:avLst/>
            </a:prstGeom>
            <a:solidFill>
              <a:srgbClr val="C7CBDC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European</a:t>
              </a:r>
              <a:r>
                <a:rPr lang="es-E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Committee</a:t>
              </a:r>
              <a:r>
                <a:rPr lang="es-E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of</a:t>
              </a:r>
              <a:r>
                <a:rPr lang="es-E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</a:t>
              </a:r>
              <a:r>
                <a:rPr lang="es-E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Regions</a:t>
              </a:r>
              <a:endParaRPr lang="fr-BE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EFF9E6A-D599-2699-5CBE-C4B1665AE6B0}"/>
                </a:ext>
              </a:extLst>
            </p:cNvPr>
            <p:cNvSpPr txBox="1"/>
            <p:nvPr/>
          </p:nvSpPr>
          <p:spPr>
            <a:xfrm>
              <a:off x="4840793" y="3615300"/>
              <a:ext cx="6355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err="1"/>
                <a:t>Advice</a:t>
              </a:r>
              <a:endParaRPr lang="fr-BE" sz="120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1B06637-17F9-7588-56FE-3C3A2AE7D92E}"/>
              </a:ext>
            </a:extLst>
          </p:cNvPr>
          <p:cNvSpPr txBox="1"/>
          <p:nvPr/>
        </p:nvSpPr>
        <p:spPr>
          <a:xfrm>
            <a:off x="7763382" y="4924281"/>
            <a:ext cx="1560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   </a:t>
            </a:r>
            <a:r>
              <a:rPr lang="es-ES" sz="1200" dirty="0" err="1"/>
              <a:t>Proposes</a:t>
            </a:r>
            <a:r>
              <a:rPr lang="es-ES" sz="1200" dirty="0"/>
              <a:t> new </a:t>
            </a:r>
            <a:r>
              <a:rPr lang="es-ES" sz="1200" dirty="0" err="1"/>
              <a:t>law</a:t>
            </a:r>
            <a:endParaRPr lang="fr-BE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D297A-1554-C2DE-231A-63D015321372}"/>
              </a:ext>
            </a:extLst>
          </p:cNvPr>
          <p:cNvSpPr txBox="1"/>
          <p:nvPr/>
        </p:nvSpPr>
        <p:spPr>
          <a:xfrm>
            <a:off x="8191500" y="5407837"/>
            <a:ext cx="23606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 err="1"/>
              <a:t>Ensures</a:t>
            </a:r>
            <a:r>
              <a:rPr lang="es-ES" sz="1200" dirty="0"/>
              <a:t> </a:t>
            </a:r>
            <a:r>
              <a:rPr lang="es-ES" sz="1200" dirty="0" err="1"/>
              <a:t>that</a:t>
            </a:r>
            <a:r>
              <a:rPr lang="es-ES" sz="1200" dirty="0"/>
              <a:t> EU </a:t>
            </a:r>
            <a:r>
              <a:rPr lang="es-ES" sz="1200" dirty="0" err="1"/>
              <a:t>law</a:t>
            </a:r>
            <a:r>
              <a:rPr lang="es-ES" sz="1200" dirty="0"/>
              <a:t> </a:t>
            </a:r>
            <a:r>
              <a:rPr lang="es-ES" sz="1200" dirty="0" err="1"/>
              <a:t>is</a:t>
            </a:r>
            <a:r>
              <a:rPr lang="es-ES" sz="1200" dirty="0"/>
              <a:t> </a:t>
            </a:r>
            <a:r>
              <a:rPr lang="es-ES" sz="1200" dirty="0" err="1"/>
              <a:t>enforced</a:t>
            </a:r>
            <a:r>
              <a:rPr lang="es-ES" sz="1200" dirty="0"/>
              <a:t> and </a:t>
            </a:r>
            <a:r>
              <a:rPr lang="es-ES" sz="1200" dirty="0" err="1"/>
              <a:t>applied</a:t>
            </a:r>
            <a:r>
              <a:rPr lang="es-ES" sz="1200" dirty="0"/>
              <a:t> in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same</a:t>
            </a:r>
            <a:r>
              <a:rPr lang="es-ES" sz="1200" dirty="0"/>
              <a:t> </a:t>
            </a:r>
            <a:r>
              <a:rPr lang="es-ES" sz="1200" dirty="0" err="1"/>
              <a:t>way</a:t>
            </a:r>
            <a:r>
              <a:rPr lang="es-ES" sz="1200" dirty="0"/>
              <a:t> in ___ </a:t>
            </a:r>
            <a:r>
              <a:rPr lang="es-ES" sz="1200" dirty="0" err="1"/>
              <a:t>every</a:t>
            </a:r>
            <a:r>
              <a:rPr lang="es-ES" sz="1200" dirty="0"/>
              <a:t> country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320611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9961-EFDD-CCC0-FDF4-AC6F30BB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582" y="181135"/>
            <a:ext cx="10498014" cy="712926"/>
          </a:xfrm>
        </p:spPr>
        <p:txBody>
          <a:bodyPr/>
          <a:lstStyle/>
          <a:p>
            <a:r>
              <a:rPr lang="en-US" dirty="0"/>
              <a:t>How EU law is applicable in your country: main types of acts</a:t>
            </a:r>
            <a:endParaRPr lang="fr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F883C1-DBEF-565B-3349-0526D6EAE911}"/>
              </a:ext>
            </a:extLst>
          </p:cNvPr>
          <p:cNvSpPr/>
          <p:nvPr/>
        </p:nvSpPr>
        <p:spPr>
          <a:xfrm>
            <a:off x="2754470" y="1336234"/>
            <a:ext cx="8242373" cy="90911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>
              <a:spcAft>
                <a:spcPts val="600"/>
              </a:spcAft>
            </a:pPr>
            <a:r>
              <a:rPr lang="it-IT" sz="1600" b="1" err="1">
                <a:solidFill>
                  <a:schemeClr val="tx1"/>
                </a:solidFill>
                <a:latin typeface="+mn-lt"/>
              </a:rPr>
              <a:t>Automatically</a:t>
            </a:r>
            <a:r>
              <a:rPr lang="it-IT" sz="1600" b="1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b="1" err="1">
                <a:solidFill>
                  <a:schemeClr val="tx1"/>
                </a:solidFill>
                <a:latin typeface="+mn-lt"/>
              </a:rPr>
              <a:t>applicable</a:t>
            </a:r>
            <a:r>
              <a:rPr lang="it-IT" sz="1600" b="1">
                <a:solidFill>
                  <a:schemeClr val="tx1"/>
                </a:solidFill>
                <a:latin typeface="+mn-lt"/>
              </a:rPr>
              <a:t> in </a:t>
            </a:r>
            <a:r>
              <a:rPr lang="it-IT" sz="1600" b="1" err="1">
                <a:solidFill>
                  <a:schemeClr val="tx1"/>
                </a:solidFill>
                <a:latin typeface="+mn-lt"/>
              </a:rPr>
              <a:t>all</a:t>
            </a:r>
            <a:r>
              <a:rPr lang="it-IT" sz="1600" b="1">
                <a:solidFill>
                  <a:schemeClr val="tx1"/>
                </a:solidFill>
                <a:latin typeface="+mn-lt"/>
              </a:rPr>
              <a:t> EU countries</a:t>
            </a:r>
            <a:r>
              <a:rPr lang="it-IT" sz="1600" b="0">
                <a:solidFill>
                  <a:schemeClr val="tx1"/>
                </a:solidFill>
                <a:latin typeface="+mn-lt"/>
              </a:rPr>
              <a:t>, in </a:t>
            </a:r>
            <a:r>
              <a:rPr lang="it-IT" sz="1600" b="0" err="1">
                <a:solidFill>
                  <a:schemeClr val="tx1"/>
                </a:solidFill>
                <a:latin typeface="+mn-lt"/>
              </a:rPr>
              <a:t>its</a:t>
            </a:r>
            <a:r>
              <a:rPr lang="it-IT" sz="1600" b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b="0" err="1">
                <a:solidFill>
                  <a:schemeClr val="tx1"/>
                </a:solidFill>
                <a:latin typeface="+mn-lt"/>
              </a:rPr>
              <a:t>entirety</a:t>
            </a:r>
            <a:r>
              <a:rPr lang="it-IT" sz="1600" b="0">
                <a:solidFill>
                  <a:schemeClr val="tx1"/>
                </a:solidFill>
                <a:latin typeface="+mn-lt"/>
              </a:rPr>
              <a:t>, </a:t>
            </a:r>
            <a:r>
              <a:rPr lang="it-IT" sz="1600" b="0" err="1">
                <a:solidFill>
                  <a:schemeClr val="tx1"/>
                </a:solidFill>
                <a:latin typeface="+mn-lt"/>
              </a:rPr>
              <a:t>as</a:t>
            </a:r>
            <a:r>
              <a:rPr lang="it-IT" sz="1600" b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b="0" err="1">
                <a:solidFill>
                  <a:schemeClr val="tx1"/>
                </a:solidFill>
                <a:latin typeface="+mn-lt"/>
              </a:rPr>
              <a:t>soon</a:t>
            </a:r>
            <a:r>
              <a:rPr lang="it-IT" sz="1600" b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b="0" err="1">
                <a:solidFill>
                  <a:schemeClr val="tx1"/>
                </a:solidFill>
                <a:latin typeface="+mn-lt"/>
              </a:rPr>
              <a:t>as</a:t>
            </a:r>
            <a:r>
              <a:rPr lang="it-IT" sz="1600" b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b="0" err="1">
                <a:solidFill>
                  <a:schemeClr val="tx1"/>
                </a:solidFill>
                <a:latin typeface="+mn-lt"/>
              </a:rPr>
              <a:t>it</a:t>
            </a:r>
            <a:r>
              <a:rPr lang="it-IT" sz="1600" b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b="0" err="1">
                <a:solidFill>
                  <a:schemeClr val="tx1"/>
                </a:solidFill>
                <a:latin typeface="+mn-lt"/>
              </a:rPr>
              <a:t>enters</a:t>
            </a:r>
            <a:r>
              <a:rPr lang="it-IT" sz="1600" b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b="0" err="1">
                <a:solidFill>
                  <a:schemeClr val="tx1"/>
                </a:solidFill>
                <a:latin typeface="+mn-lt"/>
              </a:rPr>
              <a:t>into</a:t>
            </a:r>
            <a:r>
              <a:rPr lang="it-IT" sz="1600" b="0">
                <a:solidFill>
                  <a:schemeClr val="tx1"/>
                </a:solidFill>
                <a:latin typeface="+mn-lt"/>
              </a:rPr>
              <a:t> force.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600" b="0" i="1">
                <a:solidFill>
                  <a:schemeClr val="tx1"/>
                </a:solidFill>
                <a:latin typeface="+mn-lt"/>
              </a:rPr>
              <a:t>  </a:t>
            </a:r>
            <a:r>
              <a:rPr lang="it-IT" sz="1600" b="0" i="1" err="1">
                <a:solidFill>
                  <a:schemeClr val="tx1"/>
                </a:solidFill>
                <a:latin typeface="+mn-lt"/>
              </a:rPr>
              <a:t>Example</a:t>
            </a:r>
            <a:r>
              <a:rPr lang="it-IT" sz="1600" b="0" i="1">
                <a:solidFill>
                  <a:schemeClr val="tx1"/>
                </a:solidFill>
                <a:latin typeface="+mn-lt"/>
              </a:rPr>
              <a:t>:</a:t>
            </a:r>
            <a:r>
              <a:rPr lang="it-IT" sz="1600">
                <a:latin typeface="+mn-lt"/>
              </a:rPr>
              <a:t> </a:t>
            </a:r>
            <a:r>
              <a:rPr lang="it-IT" sz="1600" err="1">
                <a:solidFill>
                  <a:schemeClr val="accent4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Regulation</a:t>
            </a:r>
            <a:r>
              <a:rPr lang="it-IT" sz="1600">
                <a:solidFill>
                  <a:schemeClr val="accent4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 roaming </a:t>
            </a:r>
            <a:endParaRPr lang="en-IE" sz="160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8D13CA67-9C3C-DB3E-751A-55B2FFC4F182}"/>
              </a:ext>
            </a:extLst>
          </p:cNvPr>
          <p:cNvSpPr/>
          <p:nvPr/>
        </p:nvSpPr>
        <p:spPr>
          <a:xfrm>
            <a:off x="622741" y="1330092"/>
            <a:ext cx="1667695" cy="909114"/>
          </a:xfrm>
          <a:prstGeom prst="snip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REGULATION</a:t>
            </a:r>
            <a:endParaRPr lang="fr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61AD72-5AFD-48BA-77A5-FD35AB2A2417}"/>
              </a:ext>
            </a:extLst>
          </p:cNvPr>
          <p:cNvSpPr/>
          <p:nvPr/>
        </p:nvSpPr>
        <p:spPr>
          <a:xfrm>
            <a:off x="2754469" y="2740988"/>
            <a:ext cx="8242373" cy="9921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 err="1">
                <a:solidFill>
                  <a:schemeClr val="tx1"/>
                </a:solidFill>
                <a:latin typeface="+mn-lt"/>
              </a:rPr>
              <a:t>It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 sets out an </a:t>
            </a:r>
            <a:r>
              <a:rPr lang="it-IT" sz="1600" dirty="0" err="1">
                <a:solidFill>
                  <a:schemeClr val="tx1"/>
                </a:solidFill>
                <a:latin typeface="+mn-lt"/>
              </a:rPr>
              <a:t>objective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n-lt"/>
              </a:rPr>
              <a:t>that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 EU countries must </a:t>
            </a:r>
            <a:r>
              <a:rPr lang="it-IT" sz="1600" dirty="0" err="1">
                <a:solidFill>
                  <a:schemeClr val="tx1"/>
                </a:solidFill>
                <a:latin typeface="+mn-lt"/>
              </a:rPr>
              <a:t>achieve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n-lt"/>
              </a:rPr>
              <a:t>but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n-lt"/>
              </a:rPr>
              <a:t>leaves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n-lt"/>
              </a:rPr>
              <a:t>them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 free to </a:t>
            </a:r>
            <a:r>
              <a:rPr lang="it-IT" sz="1600" dirty="0" err="1">
                <a:solidFill>
                  <a:schemeClr val="tx1"/>
                </a:solidFill>
                <a:latin typeface="+mn-lt"/>
              </a:rPr>
              <a:t>choose</a:t>
            </a:r>
            <a:br>
              <a:rPr lang="it-IT" sz="1600" dirty="0">
                <a:solidFill>
                  <a:schemeClr val="tx1"/>
                </a:solidFill>
                <a:latin typeface="+mn-lt"/>
              </a:rPr>
            </a:br>
            <a:r>
              <a:rPr lang="it-IT" sz="1600" dirty="0" err="1">
                <a:solidFill>
                  <a:schemeClr val="tx1"/>
                </a:solidFill>
                <a:latin typeface="+mn-lt"/>
              </a:rPr>
              <a:t>how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 to do so. EU countries must </a:t>
            </a:r>
            <a:r>
              <a:rPr lang="it-IT" sz="1600" dirty="0" err="1">
                <a:solidFill>
                  <a:schemeClr val="tx1"/>
                </a:solidFill>
                <a:latin typeface="+mn-lt"/>
              </a:rPr>
              <a:t>adopt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n-lt"/>
              </a:rPr>
              <a:t>measures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 to </a:t>
            </a:r>
            <a:r>
              <a:rPr lang="it-IT" sz="1600" b="1" dirty="0">
                <a:solidFill>
                  <a:schemeClr val="tx1"/>
                </a:solidFill>
                <a:latin typeface="+mn-lt"/>
              </a:rPr>
              <a:t>incorporate </a:t>
            </a:r>
            <a:r>
              <a:rPr lang="it-IT" sz="1600" b="1" dirty="0" err="1">
                <a:solidFill>
                  <a:schemeClr val="tx1"/>
                </a:solidFill>
                <a:latin typeface="+mn-lt"/>
              </a:rPr>
              <a:t>them</a:t>
            </a:r>
            <a:r>
              <a:rPr lang="it-IT" sz="1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+mn-lt"/>
              </a:rPr>
              <a:t>into</a:t>
            </a:r>
            <a:r>
              <a:rPr lang="it-IT" sz="1600" b="1" dirty="0">
                <a:solidFill>
                  <a:schemeClr val="tx1"/>
                </a:solidFill>
                <a:latin typeface="+mn-lt"/>
              </a:rPr>
              <a:t> national </a:t>
            </a:r>
            <a:r>
              <a:rPr lang="it-IT" sz="1600" b="1" dirty="0" err="1">
                <a:solidFill>
                  <a:schemeClr val="tx1"/>
                </a:solidFill>
                <a:latin typeface="+mn-lt"/>
              </a:rPr>
              <a:t>law</a:t>
            </a:r>
            <a:r>
              <a:rPr lang="it-IT" sz="1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(</a:t>
            </a:r>
            <a:r>
              <a:rPr lang="it-IT" sz="1600" dirty="0" err="1">
                <a:solidFill>
                  <a:schemeClr val="tx1"/>
                </a:solidFill>
                <a:latin typeface="+mn-lt"/>
              </a:rPr>
              <a:t>transpose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) by a </a:t>
            </a:r>
            <a:r>
              <a:rPr lang="it-IT" sz="1600" dirty="0" err="1">
                <a:solidFill>
                  <a:schemeClr val="tx1"/>
                </a:solidFill>
                <a:latin typeface="+mn-lt"/>
              </a:rPr>
              <a:t>specific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 date. </a:t>
            </a:r>
            <a:r>
              <a:rPr lang="it-IT" sz="1600" i="1" dirty="0" err="1">
                <a:solidFill>
                  <a:schemeClr val="tx1"/>
                </a:solidFill>
                <a:latin typeface="+mn-lt"/>
              </a:rPr>
              <a:t>Example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: </a:t>
            </a:r>
            <a:r>
              <a:rPr lang="it-IT" sz="1600" dirty="0">
                <a:solidFill>
                  <a:schemeClr val="accent4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 single-use </a:t>
            </a:r>
            <a:r>
              <a:rPr lang="it-IT" sz="1600" dirty="0" err="1">
                <a:solidFill>
                  <a:schemeClr val="accent4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plastics</a:t>
            </a:r>
            <a:r>
              <a:rPr lang="it-IT" sz="1600" dirty="0">
                <a:solidFill>
                  <a:schemeClr val="accent4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1600" dirty="0" err="1">
                <a:solidFill>
                  <a:schemeClr val="accent4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directive</a:t>
            </a:r>
            <a:r>
              <a:rPr lang="it-IT" sz="1600" dirty="0">
                <a:solidFill>
                  <a:schemeClr val="accent4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it-IT" sz="16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0" name="Rectangle: Top Corners One Rounded and One Snipped 9">
            <a:extLst>
              <a:ext uri="{FF2B5EF4-FFF2-40B4-BE49-F238E27FC236}">
                <a16:creationId xmlns:a16="http://schemas.microsoft.com/office/drawing/2014/main" id="{D334DDD7-46BF-58E7-274B-0BC2543E4A55}"/>
              </a:ext>
            </a:extLst>
          </p:cNvPr>
          <p:cNvSpPr/>
          <p:nvPr/>
        </p:nvSpPr>
        <p:spPr>
          <a:xfrm>
            <a:off x="622742" y="2675238"/>
            <a:ext cx="1667695" cy="909114"/>
          </a:xfrm>
          <a:prstGeom prst="snipRoundRect">
            <a:avLst>
              <a:gd name="adj1" fmla="val 10449"/>
              <a:gd name="adj2" fmla="val 1096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DIRECTIVE</a:t>
            </a:r>
            <a:endParaRPr lang="fr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01B5DB-4895-EFA6-9894-3E1F85617647}"/>
              </a:ext>
            </a:extLst>
          </p:cNvPr>
          <p:cNvSpPr/>
          <p:nvPr/>
        </p:nvSpPr>
        <p:spPr>
          <a:xfrm>
            <a:off x="2777123" y="4092276"/>
            <a:ext cx="8240065" cy="7765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45720" rIns="91440" bIns="45720" rtlCol="0" anchor="ctr"/>
          <a:lstStyle/>
          <a:p>
            <a:r>
              <a:rPr lang="it-IT" sz="1600" b="1" err="1">
                <a:solidFill>
                  <a:schemeClr val="tx1"/>
                </a:solidFill>
                <a:latin typeface="+mn-lt"/>
              </a:rPr>
              <a:t>Automatically</a:t>
            </a:r>
            <a:r>
              <a:rPr lang="it-IT" sz="1600" b="1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b="1" err="1">
                <a:solidFill>
                  <a:schemeClr val="tx1"/>
                </a:solidFill>
                <a:latin typeface="+mn-lt"/>
              </a:rPr>
              <a:t>applicable</a:t>
            </a:r>
            <a:r>
              <a:rPr lang="it-IT" sz="1600" b="1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err="1">
                <a:solidFill>
                  <a:schemeClr val="tx1"/>
                </a:solidFill>
                <a:latin typeface="+mn-lt"/>
              </a:rPr>
              <a:t>only</a:t>
            </a:r>
            <a:r>
              <a:rPr lang="it-IT" sz="160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>
                <a:solidFill>
                  <a:schemeClr val="tx1"/>
                </a:solidFill>
              </a:rPr>
              <a:t>to those </a:t>
            </a:r>
            <a:r>
              <a:rPr lang="it-IT" sz="1600" err="1">
                <a:solidFill>
                  <a:schemeClr val="tx1"/>
                </a:solidFill>
                <a:latin typeface="+mn-lt"/>
              </a:rPr>
              <a:t>addressed</a:t>
            </a:r>
            <a:r>
              <a:rPr lang="it-IT" sz="1600">
                <a:solidFill>
                  <a:schemeClr val="tx1"/>
                </a:solidFill>
                <a:latin typeface="+mn-lt"/>
              </a:rPr>
              <a:t> (</a:t>
            </a:r>
            <a:r>
              <a:rPr lang="it-IT" sz="1600" b="1" kern="1200">
                <a:solidFill>
                  <a:schemeClr val="tx1"/>
                </a:solidFill>
                <a:latin typeface="+mn-lt"/>
              </a:rPr>
              <a:t>an EU country or an </a:t>
            </a:r>
            <a:r>
              <a:rPr lang="it-IT" sz="1600" b="1" kern="1200" err="1">
                <a:solidFill>
                  <a:schemeClr val="tx1"/>
                </a:solidFill>
                <a:latin typeface="+mn-lt"/>
              </a:rPr>
              <a:t>individual</a:t>
            </a:r>
            <a:r>
              <a:rPr lang="it-IT" sz="1600" b="1" kern="1200">
                <a:solidFill>
                  <a:schemeClr val="tx1"/>
                </a:solidFill>
                <a:latin typeface="+mn-lt"/>
              </a:rPr>
              <a:t> company</a:t>
            </a:r>
            <a:r>
              <a:rPr lang="it-IT" sz="1600">
                <a:solidFill>
                  <a:schemeClr val="tx1"/>
                </a:solidFill>
                <a:latin typeface="+mn-lt"/>
              </a:rPr>
              <a:t>).</a:t>
            </a:r>
            <a:r>
              <a:rPr lang="it-IT" sz="1600">
                <a:solidFill>
                  <a:schemeClr val="tx1"/>
                </a:solidFill>
              </a:rPr>
              <a:t> </a:t>
            </a:r>
            <a:r>
              <a:rPr lang="it-IT" sz="160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i="1" err="1">
                <a:solidFill>
                  <a:schemeClr val="tx1"/>
                </a:solidFill>
                <a:latin typeface="+mn-lt"/>
              </a:rPr>
              <a:t>Example</a:t>
            </a:r>
            <a:r>
              <a:rPr lang="it-IT" sz="1600">
                <a:solidFill>
                  <a:schemeClr val="tx1"/>
                </a:solidFill>
                <a:latin typeface="+mn-lt"/>
              </a:rPr>
              <a:t>: </a:t>
            </a:r>
            <a:r>
              <a:rPr lang="en-GB" sz="1600" u="sng">
                <a:solidFill>
                  <a:schemeClr val="accent4"/>
                </a:solidFill>
                <a:effectLst/>
                <a:latin typeface="+mn-lt"/>
                <a:ea typeface="Calibri" panose="020F0502020204030204" pitchFamily="34" charset="0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on allowing Croatia to adopt the euro</a:t>
            </a:r>
            <a:r>
              <a:rPr lang="en-GB" sz="1600" u="sng">
                <a:solidFill>
                  <a:schemeClr val="accent4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 </a:t>
            </a:r>
            <a:r>
              <a:rPr lang="it-IT" sz="1600">
                <a:solidFill>
                  <a:schemeClr val="tx1"/>
                </a:solidFill>
                <a:latin typeface="+mn-lt"/>
              </a:rPr>
              <a:t>on 1 </a:t>
            </a:r>
            <a:r>
              <a:rPr lang="it-IT" sz="1600" err="1">
                <a:solidFill>
                  <a:schemeClr val="tx1"/>
                </a:solidFill>
                <a:latin typeface="+mn-lt"/>
              </a:rPr>
              <a:t>January</a:t>
            </a:r>
            <a:r>
              <a:rPr lang="it-IT" sz="1600">
                <a:solidFill>
                  <a:schemeClr val="tx1"/>
                </a:solidFill>
                <a:latin typeface="+mn-lt"/>
              </a:rPr>
              <a:t> 2023</a:t>
            </a:r>
            <a:r>
              <a:rPr lang="it-IT" sz="1600">
                <a:solidFill>
                  <a:schemeClr val="tx1"/>
                </a:solidFill>
              </a:rPr>
              <a:t> </a:t>
            </a:r>
            <a:endParaRPr lang="it-IT" sz="1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: Top Corners One Rounded and One Snipped 12">
            <a:extLst>
              <a:ext uri="{FF2B5EF4-FFF2-40B4-BE49-F238E27FC236}">
                <a16:creationId xmlns:a16="http://schemas.microsoft.com/office/drawing/2014/main" id="{529DDF0F-9E8C-D63A-496B-1E6F6DEDB63E}"/>
              </a:ext>
            </a:extLst>
          </p:cNvPr>
          <p:cNvSpPr/>
          <p:nvPr/>
        </p:nvSpPr>
        <p:spPr>
          <a:xfrm>
            <a:off x="622745" y="4113853"/>
            <a:ext cx="1667693" cy="733355"/>
          </a:xfrm>
          <a:prstGeom prst="snip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DECISION</a:t>
            </a:r>
            <a:endParaRPr lang="fr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20B5C5-7AAB-C734-B7AD-AA8E3469F538}"/>
              </a:ext>
            </a:extLst>
          </p:cNvPr>
          <p:cNvSpPr/>
          <p:nvPr/>
        </p:nvSpPr>
        <p:spPr>
          <a:xfrm>
            <a:off x="2822343" y="5281342"/>
            <a:ext cx="8106631" cy="5424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600">
                <a:solidFill>
                  <a:schemeClr val="tx1"/>
                </a:solidFill>
                <a:latin typeface="+mn-lt"/>
              </a:rPr>
              <a:t>For more information on type of acts visit </a:t>
            </a:r>
            <a:r>
              <a:rPr lang="en-IE" sz="1600">
                <a:solidFill>
                  <a:schemeClr val="accent4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EUR-Lex</a:t>
            </a:r>
            <a:r>
              <a:rPr lang="en-IE" sz="1600">
                <a:solidFill>
                  <a:schemeClr val="bg1"/>
                </a:solidFill>
                <a:latin typeface="+mn-lt"/>
              </a:rPr>
              <a:t> </a:t>
            </a:r>
            <a:r>
              <a:rPr lang="en-IE" sz="1600">
                <a:solidFill>
                  <a:schemeClr val="tx1"/>
                </a:solidFill>
                <a:latin typeface="+mn-lt"/>
              </a:rPr>
              <a:t>and</a:t>
            </a:r>
            <a:r>
              <a:rPr lang="en-IE" sz="1600">
                <a:solidFill>
                  <a:schemeClr val="bg1"/>
                </a:solidFill>
                <a:latin typeface="+mn-lt"/>
              </a:rPr>
              <a:t> </a:t>
            </a:r>
            <a:r>
              <a:rPr lang="en-IE" sz="1600">
                <a:solidFill>
                  <a:schemeClr val="accent4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Europa</a:t>
            </a:r>
            <a:r>
              <a:rPr lang="en-IE" sz="1600">
                <a:solidFill>
                  <a:schemeClr val="bg1"/>
                </a:solidFill>
                <a:latin typeface="+mn-lt"/>
              </a:rPr>
              <a:t> </a:t>
            </a:r>
            <a:r>
              <a:rPr lang="en-IE" sz="1600">
                <a:solidFill>
                  <a:schemeClr val="tx1"/>
                </a:solidFill>
                <a:latin typeface="+mn-lt"/>
              </a:rPr>
              <a:t>websites</a:t>
            </a:r>
            <a:r>
              <a:rPr lang="en-IE" sz="160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2265554-2F7D-7A36-88F2-6AAAAC69F56F}"/>
              </a:ext>
            </a:extLst>
          </p:cNvPr>
          <p:cNvSpPr/>
          <p:nvPr/>
        </p:nvSpPr>
        <p:spPr>
          <a:xfrm>
            <a:off x="390618" y="5179678"/>
            <a:ext cx="2006353" cy="815365"/>
          </a:xfrm>
          <a:prstGeom prst="snip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500" kern="1200" cap="all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Recommendation</a:t>
            </a:r>
            <a:r>
              <a:rPr lang="it-IT" sz="1500" kern="1200" cap="all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Opinion  and MORE </a:t>
            </a:r>
          </a:p>
        </p:txBody>
      </p:sp>
    </p:spTree>
    <p:extLst>
      <p:ext uri="{BB962C8B-B14F-4D97-AF65-F5344CB8AC3E}">
        <p14:creationId xmlns:p14="http://schemas.microsoft.com/office/powerpoint/2010/main" val="6760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1A68-1621-F74E-8AA0-8ACB9748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 anchor="b">
            <a:normAutofit/>
          </a:bodyPr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EUR-Lex? 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ED735-F1C5-C74E-8551-CB63ADE89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58513"/>
            <a:ext cx="5890844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Online portal giving access to European Union law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Managed and maintained by the Publications Office of the European Union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Accessible in 24 languages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Free of charge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Constantly updated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More than 1 million documents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 190,000 visits per day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Access to the authentic Official Journal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Since 2013 only the electronic version is legally binding</a:t>
            </a:r>
          </a:p>
          <a:p>
            <a:endParaRPr lang="en-LU" dirty="0"/>
          </a:p>
          <a:p>
            <a:endParaRPr lang="en-LU" dirty="0"/>
          </a:p>
        </p:txBody>
      </p:sp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4544F59D-DE9F-A9C1-E53C-6B896CCFC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r="32074" b="1"/>
          <a:stretch/>
        </p:blipFill>
        <p:spPr>
          <a:xfrm>
            <a:off x="6883400" y="0"/>
            <a:ext cx="5308600" cy="63627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FB34F94-64B4-13D7-9851-04D9CE65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861" y="0"/>
            <a:ext cx="5394139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4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49104EBF-FE33-A208-8A5F-9DC29CAB289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94409" y="1307456"/>
            <a:ext cx="2572735" cy="43712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74ACD-7503-DA71-5D85-170A9F2A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48" y="131541"/>
            <a:ext cx="5755269" cy="1069176"/>
          </a:xfrm>
        </p:spPr>
        <p:txBody>
          <a:bodyPr/>
          <a:lstStyle/>
          <a:p>
            <a:r>
              <a:rPr lang="fr-FR" b="1" dirty="0" err="1"/>
              <a:t>What</a:t>
            </a:r>
            <a:r>
              <a:rPr lang="fr-FR" b="1" dirty="0"/>
              <a:t> can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find</a:t>
            </a:r>
            <a:r>
              <a:rPr lang="fr-FR" b="1" dirty="0"/>
              <a:t> on </a:t>
            </a:r>
            <a:r>
              <a:rPr lang="fr-FR" b="1" dirty="0" err="1"/>
              <a:t>EUR-Lex</a:t>
            </a:r>
            <a:r>
              <a:rPr lang="fr-FR" b="1" dirty="0"/>
              <a:t>? 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7DD59-563B-4ABF-168E-0E979E34BBE0}"/>
              </a:ext>
            </a:extLst>
          </p:cNvPr>
          <p:cNvSpPr txBox="1"/>
          <p:nvPr/>
        </p:nvSpPr>
        <p:spPr>
          <a:xfrm>
            <a:off x="6812844" y="266019"/>
            <a:ext cx="5308600" cy="800219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</a:t>
            </a:r>
            <a:r>
              <a:rPr kumimoji="0" lang="fr-BE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document </a:t>
            </a:r>
            <a:r>
              <a:rPr kumimoji="0" lang="fr-BE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BE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accompanied</a:t>
            </a:r>
            <a:r>
              <a:rPr kumimoji="0" lang="fr-BE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</a:t>
            </a:r>
            <a:r>
              <a:rPr kumimoji="0" lang="fr-BE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analytical</a:t>
            </a:r>
            <a:r>
              <a:rPr kumimoji="0" lang="fr-BE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information and </a:t>
            </a:r>
            <a:r>
              <a:rPr kumimoji="0" lang="fr-BE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linked</a:t>
            </a:r>
            <a:r>
              <a:rPr kumimoji="0" lang="fr-BE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fr-BE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</a:t>
            </a:r>
            <a:r>
              <a:rPr kumimoji="0" lang="fr-BE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documents </a:t>
            </a:r>
            <a:r>
              <a:rPr kumimoji="0" lang="fr-BE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published</a:t>
            </a:r>
            <a:r>
              <a:rPr kumimoji="0" lang="fr-BE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</a:t>
            </a:r>
            <a:r>
              <a:rPr kumimoji="0" lang="fr-BE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EUR-Lex</a:t>
            </a:r>
            <a:endParaRPr kumimoji="0" lang="fr-BE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7EEF7C-B50E-59F2-881B-2A2217AE5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068" y="1415212"/>
            <a:ext cx="3246932" cy="4234176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FDF5DD9-96CD-EADE-CCA6-18E137AA4911}"/>
              </a:ext>
            </a:extLst>
          </p:cNvPr>
          <p:cNvSpPr/>
          <p:nvPr/>
        </p:nvSpPr>
        <p:spPr>
          <a:xfrm>
            <a:off x="490027" y="5130822"/>
            <a:ext cx="6118390" cy="1095689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To facilitate </a:t>
            </a:r>
            <a:r>
              <a:rPr lang="it-IT" dirty="0" err="1">
                <a:solidFill>
                  <a:schemeClr val="bg1"/>
                </a:solidFill>
              </a:rPr>
              <a:t>understanding</a:t>
            </a:r>
            <a:r>
              <a:rPr lang="it-IT" dirty="0">
                <a:solidFill>
                  <a:schemeClr val="bg1"/>
                </a:solidFill>
              </a:rPr>
              <a:t> of EU </a:t>
            </a:r>
            <a:r>
              <a:rPr lang="it-IT" dirty="0" err="1">
                <a:solidFill>
                  <a:schemeClr val="bg1"/>
                </a:solidFill>
              </a:rPr>
              <a:t>legislation</a:t>
            </a:r>
            <a:endParaRPr lang="it-IT" dirty="0">
              <a:solidFill>
                <a:schemeClr val="bg1"/>
              </a:solidFill>
            </a:endParaRPr>
          </a:p>
          <a:p>
            <a:pPr lvl="1">
              <a:tabLst>
                <a:tab pos="1966913" algn="l"/>
              </a:tabLst>
              <a:defRPr/>
            </a:pPr>
            <a:r>
              <a:rPr lang="fr-BE" dirty="0">
                <a:solidFill>
                  <a:schemeClr val="bg1"/>
                </a:solidFill>
                <a:sym typeface="Wingdings" panose="05000000000000000000" pitchFamily="2" charset="2"/>
              </a:rPr>
              <a:t> </a:t>
            </a:r>
            <a:r>
              <a:rPr lang="fr-BE" b="1" dirty="0" err="1">
                <a:solidFill>
                  <a:schemeClr val="bg1"/>
                </a:solidFill>
              </a:rPr>
              <a:t>Consolidated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texts</a:t>
            </a:r>
            <a:endParaRPr lang="fr-BE" b="1" dirty="0">
              <a:solidFill>
                <a:schemeClr val="bg1"/>
              </a:solidFill>
            </a:endParaRPr>
          </a:p>
          <a:p>
            <a:pPr lvl="1">
              <a:tabLst>
                <a:tab pos="1966913" algn="l"/>
              </a:tabLst>
              <a:defRPr/>
            </a:pPr>
            <a:r>
              <a:rPr lang="fr-BE" dirty="0">
                <a:solidFill>
                  <a:schemeClr val="bg1"/>
                </a:solidFill>
                <a:sym typeface="Wingdings" panose="05000000000000000000" pitchFamily="2" charset="2"/>
              </a:rPr>
              <a:t> </a:t>
            </a:r>
            <a:r>
              <a:rPr lang="fr-BE" b="1" dirty="0" err="1">
                <a:solidFill>
                  <a:schemeClr val="bg1"/>
                </a:solidFill>
              </a:rPr>
              <a:t>Summaries</a:t>
            </a:r>
            <a:r>
              <a:rPr lang="fr-BE" b="1" dirty="0">
                <a:solidFill>
                  <a:schemeClr val="bg1"/>
                </a:solidFill>
              </a:rPr>
              <a:t> of EU </a:t>
            </a:r>
            <a:r>
              <a:rPr lang="fr-BE" b="1" dirty="0" err="1">
                <a:solidFill>
                  <a:schemeClr val="bg1"/>
                </a:solidFill>
              </a:rPr>
              <a:t>legislation</a:t>
            </a:r>
            <a:endParaRPr lang="fr-BE" b="1" dirty="0">
              <a:solidFill>
                <a:schemeClr val="bg1"/>
              </a:solidFill>
            </a:endParaRPr>
          </a:p>
          <a:p>
            <a:pPr lvl="1">
              <a:tabLst>
                <a:tab pos="1966913" algn="l"/>
              </a:tabLst>
              <a:defRPr/>
            </a:pPr>
            <a:endParaRPr lang="it-IT" b="1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3BC17D-EA50-EA56-5EB0-432D98D108D1}"/>
              </a:ext>
            </a:extLst>
          </p:cNvPr>
          <p:cNvSpPr txBox="1"/>
          <p:nvPr/>
        </p:nvSpPr>
        <p:spPr>
          <a:xfrm>
            <a:off x="679889" y="1307456"/>
            <a:ext cx="592852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chemeClr val="bg1"/>
                </a:solidFill>
              </a:rPr>
              <a:t> Treaties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International </a:t>
            </a:r>
            <a:r>
              <a:rPr lang="fr-FR" dirty="0" err="1">
                <a:solidFill>
                  <a:schemeClr val="bg1"/>
                </a:solidFill>
              </a:rPr>
              <a:t>agreements</a:t>
            </a: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chemeClr val="bg1"/>
                </a:solidFill>
              </a:rPr>
              <a:t> Legal acts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Preparatory</a:t>
            </a:r>
            <a:r>
              <a:rPr lang="fr-FR" dirty="0">
                <a:solidFill>
                  <a:schemeClr val="bg1"/>
                </a:solidFill>
              </a:rPr>
              <a:t> documents and information </a:t>
            </a:r>
            <a:r>
              <a:rPr lang="fr-FR" dirty="0" err="1">
                <a:solidFill>
                  <a:schemeClr val="bg1"/>
                </a:solidFill>
              </a:rPr>
              <a:t>related</a:t>
            </a:r>
            <a:r>
              <a:rPr lang="fr-FR" dirty="0">
                <a:solidFill>
                  <a:schemeClr val="bg1"/>
                </a:solidFill>
              </a:rPr>
              <a:t> to </a:t>
            </a:r>
            <a:r>
              <a:rPr lang="fr-FR" dirty="0" err="1">
                <a:solidFill>
                  <a:schemeClr val="bg1"/>
                </a:solidFill>
              </a:rPr>
              <a:t>legislative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procedures</a:t>
            </a:r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chemeClr val="bg1"/>
                </a:solidFill>
              </a:rPr>
              <a:t> EU case-law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chemeClr val="bg1"/>
                </a:solidFill>
              </a:rPr>
              <a:t> National case-law</a:t>
            </a:r>
          </a:p>
          <a:p>
            <a:pPr marL="466725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chemeClr val="bg1"/>
                </a:solidFill>
              </a:rPr>
              <a:t>National transposition measures</a:t>
            </a:r>
          </a:p>
          <a:p>
            <a:pPr marL="466725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chemeClr val="bg1"/>
                </a:solidFill>
              </a:rPr>
              <a:t>National case-law related to EU law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881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7BF63E3-EFA3-2ADE-C325-E9DC2D4B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Summaries of EU legislation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0C7BDA-7F68-5501-F7DB-F6B83ED02B93}"/>
              </a:ext>
            </a:extLst>
          </p:cNvPr>
          <p:cNvSpPr txBox="1"/>
          <p:nvPr/>
        </p:nvSpPr>
        <p:spPr>
          <a:xfrm>
            <a:off x="3017960" y="2967335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IE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5DEFAFB-A122-910F-0639-C2B25C63906C}"/>
              </a:ext>
            </a:extLst>
          </p:cNvPr>
          <p:cNvSpPr/>
          <p:nvPr/>
        </p:nvSpPr>
        <p:spPr>
          <a:xfrm>
            <a:off x="708893" y="1875706"/>
            <a:ext cx="3901828" cy="1553656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</a:rPr>
              <a:t>Summaries are short, easy-to-understand explanations of the main legal acts passed by the EU – intended for a general, non-specialist audience. 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AFCB79A-482E-66A1-498C-FE791E4FB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149" y="1875344"/>
            <a:ext cx="7082268" cy="35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9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DEA2-9219-0EEB-035A-3FA79F74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93" y="-196452"/>
            <a:ext cx="10498014" cy="1325563"/>
          </a:xfrm>
        </p:spPr>
        <p:txBody>
          <a:bodyPr/>
          <a:lstStyle/>
          <a:p>
            <a:r>
              <a:rPr lang="en-IE" dirty="0"/>
              <a:t>Consolidated texts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CCF684-319E-7E10-8D53-230D0A65F892}"/>
              </a:ext>
            </a:extLst>
          </p:cNvPr>
          <p:cNvSpPr/>
          <p:nvPr/>
        </p:nvSpPr>
        <p:spPr>
          <a:xfrm>
            <a:off x="728458" y="1485942"/>
            <a:ext cx="4310633" cy="2118741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</a:rPr>
              <a:t>Consolidation is the action of combining an initial act and all its subsequent amendments and corrections in a single document. </a:t>
            </a: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</a:rPr>
              <a:t>This document shows the legal rules that are applicable at a certain point in time.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21" name="Content Placeholder 20" descr="A screenshot of a computer&#10;&#10;Description automatically generated">
            <a:extLst>
              <a:ext uri="{FF2B5EF4-FFF2-40B4-BE49-F238E27FC236}">
                <a16:creationId xmlns:a16="http://schemas.microsoft.com/office/drawing/2014/main" id="{E2235FFB-EAC3-CA7B-0FBA-CB707AAA83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4536"/>
          <a:stretch/>
        </p:blipFill>
        <p:spPr>
          <a:xfrm>
            <a:off x="264584" y="4142836"/>
            <a:ext cx="5563561" cy="1808596"/>
          </a:xfrm>
        </p:spPr>
      </p:pic>
      <p:pic>
        <p:nvPicPr>
          <p:cNvPr id="23" name="Picture 22" descr="A screenshot of a computer&#10;&#10;Description automatically generated">
            <a:extLst>
              <a:ext uri="{FF2B5EF4-FFF2-40B4-BE49-F238E27FC236}">
                <a16:creationId xmlns:a16="http://schemas.microsoft.com/office/drawing/2014/main" id="{4C0BE28C-26A8-2122-D1DF-BBEA1228B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3" y="1482018"/>
            <a:ext cx="4839852" cy="46137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D75BDE-E773-F84C-4383-EF9023B40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662" y="131108"/>
            <a:ext cx="5015345" cy="12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22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 1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BDDEFD"/>
      </a:accent1>
      <a:accent2>
        <a:srgbClr val="6699CC"/>
      </a:accent2>
      <a:accent3>
        <a:srgbClr val="0099CC"/>
      </a:accent3>
      <a:accent4>
        <a:srgbClr val="FF9933"/>
      </a:accent4>
      <a:accent5>
        <a:srgbClr val="ED5087"/>
      </a:accent5>
      <a:accent6>
        <a:srgbClr val="339900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 dark background 2 [Read-Only]" id="{1AAA35DE-2953-4E33-B63C-389E12E1B96D}" vid="{D4D1E616-C5B2-4239-B1FA-9ED0A1E1A90C}"/>
    </a:ext>
  </a:extLst>
</a:theme>
</file>

<file path=ppt/theme/theme2.xml><?xml version="1.0" encoding="utf-8"?>
<a:theme xmlns:a="http://schemas.openxmlformats.org/drawingml/2006/main" name="1_Office Theme">
  <a:themeElements>
    <a:clrScheme name="OP 1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BDDEFD"/>
      </a:accent1>
      <a:accent2>
        <a:srgbClr val="6699CC"/>
      </a:accent2>
      <a:accent3>
        <a:srgbClr val="0099CC"/>
      </a:accent3>
      <a:accent4>
        <a:srgbClr val="FF9933"/>
      </a:accent4>
      <a:accent5>
        <a:srgbClr val="ED5087"/>
      </a:accent5>
      <a:accent6>
        <a:srgbClr val="339900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-Lex_EDC_10062023.potx" id="{6308C07C-06E4-4EA3-A618-8C79E6FE2B45}" vid="{079B49D7-874A-4593-AD2D-FCDE941B8B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P Document" ma:contentTypeID="0x010100AAE994419BC24CED8BF9A98B0A371F990034C0DD9F247232488F744640F8874F22" ma:contentTypeVersion="32" ma:contentTypeDescription="Create in this document library a blank document" ma:contentTypeScope="" ma:versionID="a2faa072a25531fb0bb892c480c544ef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f35f5637-fabd-4565-b1d5-90ce7b582d39" xmlns:ns4="50477a7f-73a3-474b-bee0-0e0249db201c" targetNamespace="http://schemas.microsoft.com/office/2006/metadata/properties" ma:root="true" ma:fieldsID="eb56bd9f730bf203890d47744701b797" ns1:_="" ns2:_="" ns3:_="" ns4:_="">
    <xsd:import namespace="http://schemas.microsoft.com/sharepoint/v3"/>
    <xsd:import namespace="http://schemas.microsoft.com/sharepoint/v3/fields"/>
    <xsd:import namespace="f35f5637-fabd-4565-b1d5-90ce7b582d39"/>
    <xsd:import namespace="50477a7f-73a3-474b-bee0-0e0249db201c"/>
    <xsd:element name="properties">
      <xsd:complexType>
        <xsd:sequence>
          <xsd:element name="documentManagement">
            <xsd:complexType>
              <xsd:all>
                <xsd:element ref="ns1:AresNumber" minOccurs="0"/>
                <xsd:element ref="ns1:Document_x0020_Description" minOccurs="0"/>
                <xsd:element ref="ns1:AverageRating" minOccurs="0"/>
                <xsd:element ref="ns1:RatingCount" minOccurs="0"/>
                <xsd:element ref="ns2:Unit_Dir0_tax" minOccurs="0"/>
                <xsd:element ref="ns3:TaxCatchAll" minOccurs="0"/>
                <xsd:element ref="ns3:TaxCatchAllLabe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resNumber" ma:index="8" nillable="true" ma:displayName="Ares number" ma:description="The number of this document in ARES" ma:format="Hyperlink" ma:internalName="AresNumbe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_x0020_Description" ma:index="9" nillable="true" ma:displayName="Doc. description" ma:description="A general description about the current document" ma:internalName="DocDescription">
      <xsd:simpleType>
        <xsd:restriction base="dms:Text">
          <xsd:maxLength value="255"/>
        </xsd:restriction>
      </xsd:simpleType>
    </xsd:element>
    <xsd:element name="AverageRating" ma:index="1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Unit_Dir0_tax" ma:index="13" nillable="true" ma:taxonomy="true" ma:internalName="Unit_Dir0_tax" ma:taxonomyFieldName="Unit_Directorates_tax" ma:displayName="Unit and Directorates" ma:readOnly="false" ma:fieldId="{6b607fa4-dfae-4254-9f92-65a5b8fe44e9}" ma:sspId="c2ecfd70-f0a7-4227-9d3f-c0584232298e" ma:termSetId="7d1f3413-d8cf-4e24-8496-d417936084da" ma:anchorId="0b0c2009-ebf3-4690-9416-0db79d357c2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f5637-fabd-4565-b1d5-90ce7b582d3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description="" ma:hidden="true" ma:list="{c2b03ab1-ab4d-4295-b746-567675d20cd9}" ma:internalName="TaxCatchAll" ma:showField="CatchAllData" ma:web="50477a7f-73a3-474b-bee0-0e0249db2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c2b03ab1-ab4d-4295-b746-567675d20cd9}" ma:internalName="TaxCatchAllLabel" ma:readOnly="true" ma:showField="CatchAllDataLabel" ma:web="50477a7f-73a3-474b-bee0-0e0249db2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77a7f-73a3-474b-bee0-0e0249db20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5f5637-fabd-4565-b1d5-90ce7b582d39"/>
    <AresNumber xmlns="http://schemas.microsoft.com/sharepoint/v3">
      <Url xsi:nil="true"/>
      <Description xsi:nil="true"/>
    </AresNumber>
    <Unit_Dir0_tax xmlns="http://schemas.microsoft.com/sharepoint/v3/fields">
      <Terms xmlns="http://schemas.microsoft.com/office/infopath/2007/PartnerControls"/>
    </Unit_Dir0_tax>
    <Document_x0020_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C81C898-9140-4066-A97B-7B383177E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f35f5637-fabd-4565-b1d5-90ce7b582d39"/>
    <ds:schemaRef ds:uri="50477a7f-73a3-474b-bee0-0e0249db20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9BA26B-CF9F-4166-A36B-7569BF3C9C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760F7C-5652-4E1A-8246-55D1610405F8}">
  <ds:schemaRefs>
    <ds:schemaRef ds:uri="http://schemas.microsoft.com/sharepoint/v3/field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f35f5637-fabd-4565-b1d5-90ce7b582d39"/>
    <ds:schemaRef ds:uri="http://schemas.microsoft.com/office/infopath/2007/PartnerControls"/>
    <ds:schemaRef ds:uri="50477a7f-73a3-474b-bee0-0e0249db201c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Presentation_GIL</Template>
  <TotalTime>3077</TotalTime>
  <Words>997</Words>
  <Application>Microsoft Office PowerPoint</Application>
  <PresentationFormat>Widescreen</PresentationFormat>
  <Paragraphs>158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Courier New</vt:lpstr>
      <vt:lpstr>Roboto</vt:lpstr>
      <vt:lpstr>System Font Regular</vt:lpstr>
      <vt:lpstr>Trebuchet MS</vt:lpstr>
      <vt:lpstr>Wingdings</vt:lpstr>
      <vt:lpstr>Office Theme</vt:lpstr>
      <vt:lpstr>1_Office Theme</vt:lpstr>
      <vt:lpstr>Access to EU Law</vt:lpstr>
      <vt:lpstr>Outline</vt:lpstr>
      <vt:lpstr>The legal system of the EU  in a nutshell</vt:lpstr>
      <vt:lpstr>The role of EU institutions and EU law-making  </vt:lpstr>
      <vt:lpstr>How EU law is applicable in your country: main types of acts</vt:lpstr>
      <vt:lpstr>What is EUR-Lex? </vt:lpstr>
      <vt:lpstr>What can you find on EUR-Lex? </vt:lpstr>
      <vt:lpstr>Summaries of EU legislation</vt:lpstr>
      <vt:lpstr>Consolidated texts</vt:lpstr>
      <vt:lpstr>EUR-Lex in a nutshell</vt:lpstr>
      <vt:lpstr>EU Law in Force</vt:lpstr>
      <vt:lpstr>N-Lex</vt:lpstr>
      <vt:lpstr>N-Lex</vt:lpstr>
      <vt:lpstr>Thank you</vt:lpstr>
      <vt:lpstr>Live demo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Eur-lex synoptic layout</dc:title>
  <dc:creator>CLAVIJO Raquel (OP)</dc:creator>
  <cp:keywords/>
  <cp:lastModifiedBy>FRATTO Valentina (OP)</cp:lastModifiedBy>
  <cp:revision>90</cp:revision>
  <dcterms:created xsi:type="dcterms:W3CDTF">2022-05-05T15:11:00Z</dcterms:created>
  <dcterms:modified xsi:type="dcterms:W3CDTF">2024-04-25T14:51:48Z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0x010100AAE994419BC24CED8BF9A98B0A371F990034C0DD9F247232488F744640F8874F22</vt:lpwstr>
  </property>
  <property fmtid="{D5CDD505-2E9C-101B-9397-08002B2CF9AE}" pid="3" name="Unit">
    <vt:lpwstr>3;#OP.B.2 - Multimedia and Publications|b60b1445-b671-47b6-b729-f0134ff23533</vt:lpwstr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2022-05-05T14:37:33Z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76eab836-e6be-4c0f-be06-701877ed8930</vt:lpwstr>
  </property>
  <property fmtid="{D5CDD505-2E9C-101B-9397-08002B2CF9AE}" pid="10" name="MSIP_Label_6bd9ddd1-4d20-43f6-abfa-fc3c07406f94_ContentBits">
    <vt:lpwstr>0</vt:lpwstr>
  </property>
  <property fmtid="{D5CDD505-2E9C-101B-9397-08002B2CF9AE}" pid="11" name="Unit_Directorates_tax">
    <vt:lpwstr/>
  </property>
  <property fmtid="{D5CDD505-2E9C-101B-9397-08002B2CF9AE}" pid="12" name="Applicable_To0Tax">
    <vt:lpwstr/>
  </property>
  <property fmtid="{D5CDD505-2E9C-101B-9397-08002B2CF9AE}" pid="13" name="Applicable_ToTax">
    <vt:lpwstr/>
  </property>
</Properties>
</file>