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0" d="100"/>
          <a:sy n="80" d="100"/>
        </p:scale>
        <p:origin x="136" y="-5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aperä, Juha" userId="1f88b816-f7ba-41ba-b7be-3c1dd9f6e29d" providerId="ADAL" clId="{AF33B0A8-10E4-4A4E-B033-D2664BB686C4}"/>
    <pc:docChg chg="custSel modSld">
      <pc:chgData name="Maaperä, Juha" userId="1f88b816-f7ba-41ba-b7be-3c1dd9f6e29d" providerId="ADAL" clId="{AF33B0A8-10E4-4A4E-B033-D2664BB686C4}" dt="2024-04-30T07:03:35.019" v="65" actId="20577"/>
      <pc:docMkLst>
        <pc:docMk/>
      </pc:docMkLst>
      <pc:sldChg chg="modSp mod">
        <pc:chgData name="Maaperä, Juha" userId="1f88b816-f7ba-41ba-b7be-3c1dd9f6e29d" providerId="ADAL" clId="{AF33B0A8-10E4-4A4E-B033-D2664BB686C4}" dt="2024-04-30T07:03:35.019" v="65" actId="20577"/>
        <pc:sldMkLst>
          <pc:docMk/>
          <pc:sldMk cId="3162241785" sldId="256"/>
        </pc:sldMkLst>
        <pc:spChg chg="mod">
          <ac:chgData name="Maaperä, Juha" userId="1f88b816-f7ba-41ba-b7be-3c1dd9f6e29d" providerId="ADAL" clId="{AF33B0A8-10E4-4A4E-B033-D2664BB686C4}" dt="2024-04-30T07:03:35.019" v="65" actId="20577"/>
          <ac:spMkLst>
            <pc:docMk/>
            <pc:sldMk cId="3162241785" sldId="256"/>
            <ac:spMk id="3" creationId="{662CEC77-38CC-0C02-185F-53359F256EC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4EB158D-1A17-5439-FA64-E3E7C1B0F38E}"/>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AADDD478-BDC3-0E85-1201-72B7AF8263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2453B346-74E7-7004-0E5A-AB50C2DA8CFD}"/>
              </a:ext>
            </a:extLst>
          </p:cNvPr>
          <p:cNvSpPr>
            <a:spLocks noGrp="1"/>
          </p:cNvSpPr>
          <p:nvPr>
            <p:ph type="dt" sz="half" idx="10"/>
          </p:nvPr>
        </p:nvSpPr>
        <p:spPr/>
        <p:txBody>
          <a:bodyPr/>
          <a:lstStyle/>
          <a:p>
            <a:fld id="{98F8B154-F69A-431D-8D61-066BE3E75F75}" type="datetimeFigureOut">
              <a:rPr lang="fi-FI" smtClean="0"/>
              <a:t>29.4.2024</a:t>
            </a:fld>
            <a:endParaRPr lang="fi-FI"/>
          </a:p>
        </p:txBody>
      </p:sp>
      <p:sp>
        <p:nvSpPr>
          <p:cNvPr id="5" name="Alatunnisteen paikkamerkki 4">
            <a:extLst>
              <a:ext uri="{FF2B5EF4-FFF2-40B4-BE49-F238E27FC236}">
                <a16:creationId xmlns:a16="http://schemas.microsoft.com/office/drawing/2014/main" id="{FA9EF75E-0E32-29DD-00AB-50F53E1F6D58}"/>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6DD80822-AA4B-334C-C10C-D6BB7CECDA73}"/>
              </a:ext>
            </a:extLst>
          </p:cNvPr>
          <p:cNvSpPr>
            <a:spLocks noGrp="1"/>
          </p:cNvSpPr>
          <p:nvPr>
            <p:ph type="sldNum" sz="quarter" idx="12"/>
          </p:nvPr>
        </p:nvSpPr>
        <p:spPr/>
        <p:txBody>
          <a:bodyPr/>
          <a:lstStyle/>
          <a:p>
            <a:fld id="{5AF3EED4-DE9A-4150-98FF-B38C83BC40B8}" type="slidenum">
              <a:rPr lang="fi-FI" smtClean="0"/>
              <a:t>‹#›</a:t>
            </a:fld>
            <a:endParaRPr lang="fi-FI"/>
          </a:p>
        </p:txBody>
      </p:sp>
    </p:spTree>
    <p:extLst>
      <p:ext uri="{BB962C8B-B14F-4D97-AF65-F5344CB8AC3E}">
        <p14:creationId xmlns:p14="http://schemas.microsoft.com/office/powerpoint/2010/main" val="4088988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7800D74-CB46-12B5-E8EC-0AB3E0FB0DD0}"/>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F51465EB-E3B2-7E37-49FD-ADBEA67C40FC}"/>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3B8B8306-9065-854F-B07D-5B511904045F}"/>
              </a:ext>
            </a:extLst>
          </p:cNvPr>
          <p:cNvSpPr>
            <a:spLocks noGrp="1"/>
          </p:cNvSpPr>
          <p:nvPr>
            <p:ph type="dt" sz="half" idx="10"/>
          </p:nvPr>
        </p:nvSpPr>
        <p:spPr/>
        <p:txBody>
          <a:bodyPr/>
          <a:lstStyle/>
          <a:p>
            <a:fld id="{98F8B154-F69A-431D-8D61-066BE3E75F75}" type="datetimeFigureOut">
              <a:rPr lang="fi-FI" smtClean="0"/>
              <a:t>29.4.2024</a:t>
            </a:fld>
            <a:endParaRPr lang="fi-FI"/>
          </a:p>
        </p:txBody>
      </p:sp>
      <p:sp>
        <p:nvSpPr>
          <p:cNvPr id="5" name="Alatunnisteen paikkamerkki 4">
            <a:extLst>
              <a:ext uri="{FF2B5EF4-FFF2-40B4-BE49-F238E27FC236}">
                <a16:creationId xmlns:a16="http://schemas.microsoft.com/office/drawing/2014/main" id="{851488EF-17E1-A41D-E5AE-7741C9CF06D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9F2ECDBF-4BD0-8B7D-D6AA-56FB2304AE1B}"/>
              </a:ext>
            </a:extLst>
          </p:cNvPr>
          <p:cNvSpPr>
            <a:spLocks noGrp="1"/>
          </p:cNvSpPr>
          <p:nvPr>
            <p:ph type="sldNum" sz="quarter" idx="12"/>
          </p:nvPr>
        </p:nvSpPr>
        <p:spPr/>
        <p:txBody>
          <a:bodyPr/>
          <a:lstStyle/>
          <a:p>
            <a:fld id="{5AF3EED4-DE9A-4150-98FF-B38C83BC40B8}" type="slidenum">
              <a:rPr lang="fi-FI" smtClean="0"/>
              <a:t>‹#›</a:t>
            </a:fld>
            <a:endParaRPr lang="fi-FI"/>
          </a:p>
        </p:txBody>
      </p:sp>
    </p:spTree>
    <p:extLst>
      <p:ext uri="{BB962C8B-B14F-4D97-AF65-F5344CB8AC3E}">
        <p14:creationId xmlns:p14="http://schemas.microsoft.com/office/powerpoint/2010/main" val="2249983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4C58A23F-9AE5-F26C-C4EE-63FB2CEC5BB9}"/>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AA31CF85-21EC-ABD0-173E-B02EDB11EAD7}"/>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244C9A39-03F7-FB4C-BA3F-F0574EA530CE}"/>
              </a:ext>
            </a:extLst>
          </p:cNvPr>
          <p:cNvSpPr>
            <a:spLocks noGrp="1"/>
          </p:cNvSpPr>
          <p:nvPr>
            <p:ph type="dt" sz="half" idx="10"/>
          </p:nvPr>
        </p:nvSpPr>
        <p:spPr/>
        <p:txBody>
          <a:bodyPr/>
          <a:lstStyle/>
          <a:p>
            <a:fld id="{98F8B154-F69A-431D-8D61-066BE3E75F75}" type="datetimeFigureOut">
              <a:rPr lang="fi-FI" smtClean="0"/>
              <a:t>29.4.2024</a:t>
            </a:fld>
            <a:endParaRPr lang="fi-FI"/>
          </a:p>
        </p:txBody>
      </p:sp>
      <p:sp>
        <p:nvSpPr>
          <p:cNvPr id="5" name="Alatunnisteen paikkamerkki 4">
            <a:extLst>
              <a:ext uri="{FF2B5EF4-FFF2-40B4-BE49-F238E27FC236}">
                <a16:creationId xmlns:a16="http://schemas.microsoft.com/office/drawing/2014/main" id="{CB685FCB-0DF7-D0BC-B193-285A02810E31}"/>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8CD0657E-9829-54D0-FDB6-2B69EB59EDC2}"/>
              </a:ext>
            </a:extLst>
          </p:cNvPr>
          <p:cNvSpPr>
            <a:spLocks noGrp="1"/>
          </p:cNvSpPr>
          <p:nvPr>
            <p:ph type="sldNum" sz="quarter" idx="12"/>
          </p:nvPr>
        </p:nvSpPr>
        <p:spPr/>
        <p:txBody>
          <a:bodyPr/>
          <a:lstStyle/>
          <a:p>
            <a:fld id="{5AF3EED4-DE9A-4150-98FF-B38C83BC40B8}" type="slidenum">
              <a:rPr lang="fi-FI" smtClean="0"/>
              <a:t>‹#›</a:t>
            </a:fld>
            <a:endParaRPr lang="fi-FI"/>
          </a:p>
        </p:txBody>
      </p:sp>
    </p:spTree>
    <p:extLst>
      <p:ext uri="{BB962C8B-B14F-4D97-AF65-F5344CB8AC3E}">
        <p14:creationId xmlns:p14="http://schemas.microsoft.com/office/powerpoint/2010/main" val="3985465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623D084-B4EC-404D-C720-EEA605F0C558}"/>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A96D3FEC-FC25-F76C-1FCD-83E61DF946BF}"/>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003F6CA9-803D-11E1-EDDD-EEEFF14981C0}"/>
              </a:ext>
            </a:extLst>
          </p:cNvPr>
          <p:cNvSpPr>
            <a:spLocks noGrp="1"/>
          </p:cNvSpPr>
          <p:nvPr>
            <p:ph type="dt" sz="half" idx="10"/>
          </p:nvPr>
        </p:nvSpPr>
        <p:spPr/>
        <p:txBody>
          <a:bodyPr/>
          <a:lstStyle/>
          <a:p>
            <a:fld id="{98F8B154-F69A-431D-8D61-066BE3E75F75}" type="datetimeFigureOut">
              <a:rPr lang="fi-FI" smtClean="0"/>
              <a:t>29.4.2024</a:t>
            </a:fld>
            <a:endParaRPr lang="fi-FI"/>
          </a:p>
        </p:txBody>
      </p:sp>
      <p:sp>
        <p:nvSpPr>
          <p:cNvPr id="5" name="Alatunnisteen paikkamerkki 4">
            <a:extLst>
              <a:ext uri="{FF2B5EF4-FFF2-40B4-BE49-F238E27FC236}">
                <a16:creationId xmlns:a16="http://schemas.microsoft.com/office/drawing/2014/main" id="{3E913437-D062-3848-2B89-FD9260803CE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2A31F11-F5B8-C8D9-A1ED-4F1A1C22FD32}"/>
              </a:ext>
            </a:extLst>
          </p:cNvPr>
          <p:cNvSpPr>
            <a:spLocks noGrp="1"/>
          </p:cNvSpPr>
          <p:nvPr>
            <p:ph type="sldNum" sz="quarter" idx="12"/>
          </p:nvPr>
        </p:nvSpPr>
        <p:spPr/>
        <p:txBody>
          <a:bodyPr/>
          <a:lstStyle/>
          <a:p>
            <a:fld id="{5AF3EED4-DE9A-4150-98FF-B38C83BC40B8}" type="slidenum">
              <a:rPr lang="fi-FI" smtClean="0"/>
              <a:t>‹#›</a:t>
            </a:fld>
            <a:endParaRPr lang="fi-FI"/>
          </a:p>
        </p:txBody>
      </p:sp>
    </p:spTree>
    <p:extLst>
      <p:ext uri="{BB962C8B-B14F-4D97-AF65-F5344CB8AC3E}">
        <p14:creationId xmlns:p14="http://schemas.microsoft.com/office/powerpoint/2010/main" val="3096515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AF786DD-6095-A4A9-2A67-B211225F01D0}"/>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F30EA7B6-46AC-7A22-4CF3-5552DAB195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FD6C339C-E128-5DC2-A909-9E42E6E39FD2}"/>
              </a:ext>
            </a:extLst>
          </p:cNvPr>
          <p:cNvSpPr>
            <a:spLocks noGrp="1"/>
          </p:cNvSpPr>
          <p:nvPr>
            <p:ph type="dt" sz="half" idx="10"/>
          </p:nvPr>
        </p:nvSpPr>
        <p:spPr/>
        <p:txBody>
          <a:bodyPr/>
          <a:lstStyle/>
          <a:p>
            <a:fld id="{98F8B154-F69A-431D-8D61-066BE3E75F75}" type="datetimeFigureOut">
              <a:rPr lang="fi-FI" smtClean="0"/>
              <a:t>29.4.2024</a:t>
            </a:fld>
            <a:endParaRPr lang="fi-FI"/>
          </a:p>
        </p:txBody>
      </p:sp>
      <p:sp>
        <p:nvSpPr>
          <p:cNvPr id="5" name="Alatunnisteen paikkamerkki 4">
            <a:extLst>
              <a:ext uri="{FF2B5EF4-FFF2-40B4-BE49-F238E27FC236}">
                <a16:creationId xmlns:a16="http://schemas.microsoft.com/office/drawing/2014/main" id="{6D23E417-AFE8-AB74-86ED-F771FC80D4F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FD3925B2-4C3F-6C4F-6BA2-39E01A974A96}"/>
              </a:ext>
            </a:extLst>
          </p:cNvPr>
          <p:cNvSpPr>
            <a:spLocks noGrp="1"/>
          </p:cNvSpPr>
          <p:nvPr>
            <p:ph type="sldNum" sz="quarter" idx="12"/>
          </p:nvPr>
        </p:nvSpPr>
        <p:spPr/>
        <p:txBody>
          <a:bodyPr/>
          <a:lstStyle/>
          <a:p>
            <a:fld id="{5AF3EED4-DE9A-4150-98FF-B38C83BC40B8}" type="slidenum">
              <a:rPr lang="fi-FI" smtClean="0"/>
              <a:t>‹#›</a:t>
            </a:fld>
            <a:endParaRPr lang="fi-FI"/>
          </a:p>
        </p:txBody>
      </p:sp>
    </p:spTree>
    <p:extLst>
      <p:ext uri="{BB962C8B-B14F-4D97-AF65-F5344CB8AC3E}">
        <p14:creationId xmlns:p14="http://schemas.microsoft.com/office/powerpoint/2010/main" val="196958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B559082-A213-8BB1-2E02-F2AF018526D7}"/>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B1324D5-D835-CA6D-CB94-E190752F3CE1}"/>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EF3D52EA-6027-DA8D-4E4A-77B2A6AB5582}"/>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EFD3CA7C-01B3-AE3B-11A8-C377D097AD44}"/>
              </a:ext>
            </a:extLst>
          </p:cNvPr>
          <p:cNvSpPr>
            <a:spLocks noGrp="1"/>
          </p:cNvSpPr>
          <p:nvPr>
            <p:ph type="dt" sz="half" idx="10"/>
          </p:nvPr>
        </p:nvSpPr>
        <p:spPr/>
        <p:txBody>
          <a:bodyPr/>
          <a:lstStyle/>
          <a:p>
            <a:fld id="{98F8B154-F69A-431D-8D61-066BE3E75F75}" type="datetimeFigureOut">
              <a:rPr lang="fi-FI" smtClean="0"/>
              <a:t>29.4.2024</a:t>
            </a:fld>
            <a:endParaRPr lang="fi-FI"/>
          </a:p>
        </p:txBody>
      </p:sp>
      <p:sp>
        <p:nvSpPr>
          <p:cNvPr id="6" name="Alatunnisteen paikkamerkki 5">
            <a:extLst>
              <a:ext uri="{FF2B5EF4-FFF2-40B4-BE49-F238E27FC236}">
                <a16:creationId xmlns:a16="http://schemas.microsoft.com/office/drawing/2014/main" id="{F497E789-3280-D459-628A-5378FE2319FD}"/>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0F693905-1633-DC8B-82F0-8DA355285AB4}"/>
              </a:ext>
            </a:extLst>
          </p:cNvPr>
          <p:cNvSpPr>
            <a:spLocks noGrp="1"/>
          </p:cNvSpPr>
          <p:nvPr>
            <p:ph type="sldNum" sz="quarter" idx="12"/>
          </p:nvPr>
        </p:nvSpPr>
        <p:spPr/>
        <p:txBody>
          <a:bodyPr/>
          <a:lstStyle/>
          <a:p>
            <a:fld id="{5AF3EED4-DE9A-4150-98FF-B38C83BC40B8}" type="slidenum">
              <a:rPr lang="fi-FI" smtClean="0"/>
              <a:t>‹#›</a:t>
            </a:fld>
            <a:endParaRPr lang="fi-FI"/>
          </a:p>
        </p:txBody>
      </p:sp>
    </p:spTree>
    <p:extLst>
      <p:ext uri="{BB962C8B-B14F-4D97-AF65-F5344CB8AC3E}">
        <p14:creationId xmlns:p14="http://schemas.microsoft.com/office/powerpoint/2010/main" val="779140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43F71E1-B13A-F79A-6071-DEABE8980BCD}"/>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3F2C37C6-42BE-41F6-E7E6-E40DB01C8C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AFE81F73-F982-48C6-5753-EEE0A811FC7E}"/>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259EF1F9-76BC-55F6-7718-5964505C7B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29DDEA4F-FA93-D3B0-532D-B01E7FD539A7}"/>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D69EE6A5-701C-FD28-D060-4D0B85C00612}"/>
              </a:ext>
            </a:extLst>
          </p:cNvPr>
          <p:cNvSpPr>
            <a:spLocks noGrp="1"/>
          </p:cNvSpPr>
          <p:nvPr>
            <p:ph type="dt" sz="half" idx="10"/>
          </p:nvPr>
        </p:nvSpPr>
        <p:spPr/>
        <p:txBody>
          <a:bodyPr/>
          <a:lstStyle/>
          <a:p>
            <a:fld id="{98F8B154-F69A-431D-8D61-066BE3E75F75}" type="datetimeFigureOut">
              <a:rPr lang="fi-FI" smtClean="0"/>
              <a:t>29.4.2024</a:t>
            </a:fld>
            <a:endParaRPr lang="fi-FI"/>
          </a:p>
        </p:txBody>
      </p:sp>
      <p:sp>
        <p:nvSpPr>
          <p:cNvPr id="8" name="Alatunnisteen paikkamerkki 7">
            <a:extLst>
              <a:ext uri="{FF2B5EF4-FFF2-40B4-BE49-F238E27FC236}">
                <a16:creationId xmlns:a16="http://schemas.microsoft.com/office/drawing/2014/main" id="{33758E80-1FEC-27AB-98F0-CA3506598F0E}"/>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5DF8B43A-6AB2-963C-5F89-BBE376A6CF0C}"/>
              </a:ext>
            </a:extLst>
          </p:cNvPr>
          <p:cNvSpPr>
            <a:spLocks noGrp="1"/>
          </p:cNvSpPr>
          <p:nvPr>
            <p:ph type="sldNum" sz="quarter" idx="12"/>
          </p:nvPr>
        </p:nvSpPr>
        <p:spPr/>
        <p:txBody>
          <a:bodyPr/>
          <a:lstStyle/>
          <a:p>
            <a:fld id="{5AF3EED4-DE9A-4150-98FF-B38C83BC40B8}" type="slidenum">
              <a:rPr lang="fi-FI" smtClean="0"/>
              <a:t>‹#›</a:t>
            </a:fld>
            <a:endParaRPr lang="fi-FI"/>
          </a:p>
        </p:txBody>
      </p:sp>
    </p:spTree>
    <p:extLst>
      <p:ext uri="{BB962C8B-B14F-4D97-AF65-F5344CB8AC3E}">
        <p14:creationId xmlns:p14="http://schemas.microsoft.com/office/powerpoint/2010/main" val="56936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327CE7C-E2B5-D32F-847F-DA52D8896C97}"/>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D135F1AD-EE3F-DB5F-A4A5-52730259BCA4}"/>
              </a:ext>
            </a:extLst>
          </p:cNvPr>
          <p:cNvSpPr>
            <a:spLocks noGrp="1"/>
          </p:cNvSpPr>
          <p:nvPr>
            <p:ph type="dt" sz="half" idx="10"/>
          </p:nvPr>
        </p:nvSpPr>
        <p:spPr/>
        <p:txBody>
          <a:bodyPr/>
          <a:lstStyle/>
          <a:p>
            <a:fld id="{98F8B154-F69A-431D-8D61-066BE3E75F75}" type="datetimeFigureOut">
              <a:rPr lang="fi-FI" smtClean="0"/>
              <a:t>29.4.2024</a:t>
            </a:fld>
            <a:endParaRPr lang="fi-FI"/>
          </a:p>
        </p:txBody>
      </p:sp>
      <p:sp>
        <p:nvSpPr>
          <p:cNvPr id="4" name="Alatunnisteen paikkamerkki 3">
            <a:extLst>
              <a:ext uri="{FF2B5EF4-FFF2-40B4-BE49-F238E27FC236}">
                <a16:creationId xmlns:a16="http://schemas.microsoft.com/office/drawing/2014/main" id="{DFBC2502-2527-7AC8-71C2-A9080C95E35F}"/>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5680CEE5-0FA8-1CDB-864F-2045E9A035A9}"/>
              </a:ext>
            </a:extLst>
          </p:cNvPr>
          <p:cNvSpPr>
            <a:spLocks noGrp="1"/>
          </p:cNvSpPr>
          <p:nvPr>
            <p:ph type="sldNum" sz="quarter" idx="12"/>
          </p:nvPr>
        </p:nvSpPr>
        <p:spPr/>
        <p:txBody>
          <a:bodyPr/>
          <a:lstStyle/>
          <a:p>
            <a:fld id="{5AF3EED4-DE9A-4150-98FF-B38C83BC40B8}" type="slidenum">
              <a:rPr lang="fi-FI" smtClean="0"/>
              <a:t>‹#›</a:t>
            </a:fld>
            <a:endParaRPr lang="fi-FI"/>
          </a:p>
        </p:txBody>
      </p:sp>
    </p:spTree>
    <p:extLst>
      <p:ext uri="{BB962C8B-B14F-4D97-AF65-F5344CB8AC3E}">
        <p14:creationId xmlns:p14="http://schemas.microsoft.com/office/powerpoint/2010/main" val="2123102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E56CCDAF-299C-72FC-2048-F3CA33E0A0E2}"/>
              </a:ext>
            </a:extLst>
          </p:cNvPr>
          <p:cNvSpPr>
            <a:spLocks noGrp="1"/>
          </p:cNvSpPr>
          <p:nvPr>
            <p:ph type="dt" sz="half" idx="10"/>
          </p:nvPr>
        </p:nvSpPr>
        <p:spPr/>
        <p:txBody>
          <a:bodyPr/>
          <a:lstStyle/>
          <a:p>
            <a:fld id="{98F8B154-F69A-431D-8D61-066BE3E75F75}" type="datetimeFigureOut">
              <a:rPr lang="fi-FI" smtClean="0"/>
              <a:t>29.4.2024</a:t>
            </a:fld>
            <a:endParaRPr lang="fi-FI"/>
          </a:p>
        </p:txBody>
      </p:sp>
      <p:sp>
        <p:nvSpPr>
          <p:cNvPr id="3" name="Alatunnisteen paikkamerkki 2">
            <a:extLst>
              <a:ext uri="{FF2B5EF4-FFF2-40B4-BE49-F238E27FC236}">
                <a16:creationId xmlns:a16="http://schemas.microsoft.com/office/drawing/2014/main" id="{C7F01BB6-9AE8-8A62-9334-2D4E668AD03E}"/>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4B25DF40-07F3-B3A4-BB6B-2EAC2B374CE3}"/>
              </a:ext>
            </a:extLst>
          </p:cNvPr>
          <p:cNvSpPr>
            <a:spLocks noGrp="1"/>
          </p:cNvSpPr>
          <p:nvPr>
            <p:ph type="sldNum" sz="quarter" idx="12"/>
          </p:nvPr>
        </p:nvSpPr>
        <p:spPr/>
        <p:txBody>
          <a:bodyPr/>
          <a:lstStyle/>
          <a:p>
            <a:fld id="{5AF3EED4-DE9A-4150-98FF-B38C83BC40B8}" type="slidenum">
              <a:rPr lang="fi-FI" smtClean="0"/>
              <a:t>‹#›</a:t>
            </a:fld>
            <a:endParaRPr lang="fi-FI"/>
          </a:p>
        </p:txBody>
      </p:sp>
    </p:spTree>
    <p:extLst>
      <p:ext uri="{BB962C8B-B14F-4D97-AF65-F5344CB8AC3E}">
        <p14:creationId xmlns:p14="http://schemas.microsoft.com/office/powerpoint/2010/main" val="1537902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4E0E7DF-7F42-4550-2EE2-190A93418AC9}"/>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CEA494E3-56E7-0A37-BC6D-62D17229E9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432D2D15-E1AB-AD50-62CB-38FCAE7A8D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DB8B8B7D-1745-E026-61AB-0A66E0517EE7}"/>
              </a:ext>
            </a:extLst>
          </p:cNvPr>
          <p:cNvSpPr>
            <a:spLocks noGrp="1"/>
          </p:cNvSpPr>
          <p:nvPr>
            <p:ph type="dt" sz="half" idx="10"/>
          </p:nvPr>
        </p:nvSpPr>
        <p:spPr/>
        <p:txBody>
          <a:bodyPr/>
          <a:lstStyle/>
          <a:p>
            <a:fld id="{98F8B154-F69A-431D-8D61-066BE3E75F75}" type="datetimeFigureOut">
              <a:rPr lang="fi-FI" smtClean="0"/>
              <a:t>29.4.2024</a:t>
            </a:fld>
            <a:endParaRPr lang="fi-FI"/>
          </a:p>
        </p:txBody>
      </p:sp>
      <p:sp>
        <p:nvSpPr>
          <p:cNvPr id="6" name="Alatunnisteen paikkamerkki 5">
            <a:extLst>
              <a:ext uri="{FF2B5EF4-FFF2-40B4-BE49-F238E27FC236}">
                <a16:creationId xmlns:a16="http://schemas.microsoft.com/office/drawing/2014/main" id="{E859AF09-1126-65B9-D352-6228F9D7D7D5}"/>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B37949F9-AEB3-1914-9189-A778023F5466}"/>
              </a:ext>
            </a:extLst>
          </p:cNvPr>
          <p:cNvSpPr>
            <a:spLocks noGrp="1"/>
          </p:cNvSpPr>
          <p:nvPr>
            <p:ph type="sldNum" sz="quarter" idx="12"/>
          </p:nvPr>
        </p:nvSpPr>
        <p:spPr/>
        <p:txBody>
          <a:bodyPr/>
          <a:lstStyle/>
          <a:p>
            <a:fld id="{5AF3EED4-DE9A-4150-98FF-B38C83BC40B8}" type="slidenum">
              <a:rPr lang="fi-FI" smtClean="0"/>
              <a:t>‹#›</a:t>
            </a:fld>
            <a:endParaRPr lang="fi-FI"/>
          </a:p>
        </p:txBody>
      </p:sp>
    </p:spTree>
    <p:extLst>
      <p:ext uri="{BB962C8B-B14F-4D97-AF65-F5344CB8AC3E}">
        <p14:creationId xmlns:p14="http://schemas.microsoft.com/office/powerpoint/2010/main" val="3443228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765079D-F810-BB0F-26BE-56CEE5205747}"/>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4529D7A9-8F38-4E9C-FB7A-998FDB173E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BEAED6C9-30E2-C441-E824-0A42A2BD20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C15B4774-5359-6499-ED56-39347B7A303C}"/>
              </a:ext>
            </a:extLst>
          </p:cNvPr>
          <p:cNvSpPr>
            <a:spLocks noGrp="1"/>
          </p:cNvSpPr>
          <p:nvPr>
            <p:ph type="dt" sz="half" idx="10"/>
          </p:nvPr>
        </p:nvSpPr>
        <p:spPr/>
        <p:txBody>
          <a:bodyPr/>
          <a:lstStyle/>
          <a:p>
            <a:fld id="{98F8B154-F69A-431D-8D61-066BE3E75F75}" type="datetimeFigureOut">
              <a:rPr lang="fi-FI" smtClean="0"/>
              <a:t>29.4.2024</a:t>
            </a:fld>
            <a:endParaRPr lang="fi-FI"/>
          </a:p>
        </p:txBody>
      </p:sp>
      <p:sp>
        <p:nvSpPr>
          <p:cNvPr id="6" name="Alatunnisteen paikkamerkki 5">
            <a:extLst>
              <a:ext uri="{FF2B5EF4-FFF2-40B4-BE49-F238E27FC236}">
                <a16:creationId xmlns:a16="http://schemas.microsoft.com/office/drawing/2014/main" id="{AD9F3D6A-924F-08A5-77F1-9398088AE854}"/>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2EBB88E0-4186-3135-C4B1-318F0ACE9D6B}"/>
              </a:ext>
            </a:extLst>
          </p:cNvPr>
          <p:cNvSpPr>
            <a:spLocks noGrp="1"/>
          </p:cNvSpPr>
          <p:nvPr>
            <p:ph type="sldNum" sz="quarter" idx="12"/>
          </p:nvPr>
        </p:nvSpPr>
        <p:spPr/>
        <p:txBody>
          <a:bodyPr/>
          <a:lstStyle/>
          <a:p>
            <a:fld id="{5AF3EED4-DE9A-4150-98FF-B38C83BC40B8}" type="slidenum">
              <a:rPr lang="fi-FI" smtClean="0"/>
              <a:t>‹#›</a:t>
            </a:fld>
            <a:endParaRPr lang="fi-FI"/>
          </a:p>
        </p:txBody>
      </p:sp>
    </p:spTree>
    <p:extLst>
      <p:ext uri="{BB962C8B-B14F-4D97-AF65-F5344CB8AC3E}">
        <p14:creationId xmlns:p14="http://schemas.microsoft.com/office/powerpoint/2010/main" val="1813056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DB23F611-1BE1-D9D7-6BAB-D6CF73B444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0871E72E-1E0A-F110-1F3F-EDFF633226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2C6E9DCF-9C46-1894-5947-933023B33C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F8B154-F69A-431D-8D61-066BE3E75F75}" type="datetimeFigureOut">
              <a:rPr lang="fi-FI" smtClean="0"/>
              <a:t>29.4.2024</a:t>
            </a:fld>
            <a:endParaRPr lang="fi-FI"/>
          </a:p>
        </p:txBody>
      </p:sp>
      <p:sp>
        <p:nvSpPr>
          <p:cNvPr id="5" name="Alatunnisteen paikkamerkki 4">
            <a:extLst>
              <a:ext uri="{FF2B5EF4-FFF2-40B4-BE49-F238E27FC236}">
                <a16:creationId xmlns:a16="http://schemas.microsoft.com/office/drawing/2014/main" id="{033E3DB8-BA26-492A-F217-F64DB7019B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B49BDF18-7412-00A1-446D-7EB90B6A50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F3EED4-DE9A-4150-98FF-B38C83BC40B8}" type="slidenum">
              <a:rPr lang="fi-FI" smtClean="0"/>
              <a:t>‹#›</a:t>
            </a:fld>
            <a:endParaRPr lang="fi-FI"/>
          </a:p>
        </p:txBody>
      </p:sp>
    </p:spTree>
    <p:extLst>
      <p:ext uri="{BB962C8B-B14F-4D97-AF65-F5344CB8AC3E}">
        <p14:creationId xmlns:p14="http://schemas.microsoft.com/office/powerpoint/2010/main" val="288458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AF929B0-224A-1AD5-AF2C-D432BB72AC08}"/>
              </a:ext>
            </a:extLst>
          </p:cNvPr>
          <p:cNvSpPr>
            <a:spLocks noGrp="1"/>
          </p:cNvSpPr>
          <p:nvPr>
            <p:ph type="ctrTitle"/>
          </p:nvPr>
        </p:nvSpPr>
        <p:spPr/>
        <p:txBody>
          <a:bodyPr/>
          <a:lstStyle/>
          <a:p>
            <a:r>
              <a:rPr lang="fi-FI" dirty="0" err="1"/>
              <a:t>Taxonomy</a:t>
            </a:r>
            <a:endParaRPr lang="fi-FI" dirty="0"/>
          </a:p>
        </p:txBody>
      </p:sp>
      <p:sp>
        <p:nvSpPr>
          <p:cNvPr id="3" name="Alaotsikko 2">
            <a:extLst>
              <a:ext uri="{FF2B5EF4-FFF2-40B4-BE49-F238E27FC236}">
                <a16:creationId xmlns:a16="http://schemas.microsoft.com/office/drawing/2014/main" id="{662CEC77-38CC-0C02-185F-53359F256ECC}"/>
              </a:ext>
            </a:extLst>
          </p:cNvPr>
          <p:cNvSpPr>
            <a:spLocks noGrp="1"/>
          </p:cNvSpPr>
          <p:nvPr>
            <p:ph type="subTitle" idx="1"/>
          </p:nvPr>
        </p:nvSpPr>
        <p:spPr/>
        <p:txBody>
          <a:bodyPr/>
          <a:lstStyle/>
          <a:p>
            <a:r>
              <a:rPr lang="fi-FI" dirty="0"/>
              <a:t>EHLF </a:t>
            </a:r>
            <a:r>
              <a:rPr lang="fi-FI" dirty="0" err="1"/>
              <a:t>meeting</a:t>
            </a:r>
            <a:r>
              <a:rPr lang="fi-FI" dirty="0"/>
              <a:t> 30 </a:t>
            </a:r>
            <a:r>
              <a:rPr lang="fi-FI" dirty="0" err="1"/>
              <a:t>April</a:t>
            </a:r>
            <a:r>
              <a:rPr lang="fi-FI" dirty="0"/>
              <a:t> 2024</a:t>
            </a:r>
          </a:p>
          <a:p>
            <a:r>
              <a:rPr lang="fi-FI" dirty="0"/>
              <a:t>Legal Advisor Juha Maaperä</a:t>
            </a:r>
          </a:p>
          <a:p>
            <a:r>
              <a:rPr lang="fi-FI" dirty="0" err="1"/>
              <a:t>Finnish</a:t>
            </a:r>
            <a:r>
              <a:rPr lang="fi-FI" dirty="0"/>
              <a:t> </a:t>
            </a:r>
            <a:r>
              <a:rPr lang="fi-FI" dirty="0" err="1"/>
              <a:t>Heritage</a:t>
            </a:r>
            <a:r>
              <a:rPr lang="fi-FI" dirty="0"/>
              <a:t> </a:t>
            </a:r>
            <a:r>
              <a:rPr lang="fi-FI" dirty="0" err="1"/>
              <a:t>Agency</a:t>
            </a:r>
            <a:endParaRPr lang="fi-FI" dirty="0"/>
          </a:p>
        </p:txBody>
      </p:sp>
    </p:spTree>
    <p:extLst>
      <p:ext uri="{BB962C8B-B14F-4D97-AF65-F5344CB8AC3E}">
        <p14:creationId xmlns:p14="http://schemas.microsoft.com/office/powerpoint/2010/main" val="3162241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FD2AB84-9376-969E-1E74-B68A7D1AD760}"/>
              </a:ext>
            </a:extLst>
          </p:cNvPr>
          <p:cNvSpPr>
            <a:spLocks noGrp="1"/>
          </p:cNvSpPr>
          <p:nvPr>
            <p:ph type="title"/>
          </p:nvPr>
        </p:nvSpPr>
        <p:spPr/>
        <p:txBody>
          <a:bodyPr/>
          <a:lstStyle/>
          <a:p>
            <a:r>
              <a:rPr lang="fi-FI" dirty="0" err="1"/>
              <a:t>Taxonomy</a:t>
            </a:r>
            <a:r>
              <a:rPr lang="fi-FI" dirty="0"/>
              <a:t> </a:t>
            </a:r>
            <a:r>
              <a:rPr lang="fi-FI" dirty="0" err="1"/>
              <a:t>regulation</a:t>
            </a:r>
            <a:endParaRPr lang="fi-FI" dirty="0"/>
          </a:p>
        </p:txBody>
      </p:sp>
      <p:sp>
        <p:nvSpPr>
          <p:cNvPr id="3" name="Sisällön paikkamerkki 2">
            <a:extLst>
              <a:ext uri="{FF2B5EF4-FFF2-40B4-BE49-F238E27FC236}">
                <a16:creationId xmlns:a16="http://schemas.microsoft.com/office/drawing/2014/main" id="{E41C49AF-84FD-4AEE-604F-9A00D8274DC4}"/>
              </a:ext>
            </a:extLst>
          </p:cNvPr>
          <p:cNvSpPr>
            <a:spLocks noGrp="1"/>
          </p:cNvSpPr>
          <p:nvPr>
            <p:ph idx="1"/>
          </p:nvPr>
        </p:nvSpPr>
        <p:spPr/>
        <p:txBody>
          <a:bodyPr>
            <a:normAutofit fontScale="85000" lnSpcReduction="10000"/>
          </a:bodyPr>
          <a:lstStyle/>
          <a:p>
            <a:r>
              <a:rPr lang="en-US" b="1" dirty="0"/>
              <a:t>REGULATION</a:t>
            </a:r>
            <a:r>
              <a:rPr lang="en-US" dirty="0"/>
              <a:t> (EU) 2020/852 OF THE EUROPEAN PARLIAMENT AND OF THE COUNCIL of 18 June 2020 </a:t>
            </a:r>
            <a:r>
              <a:rPr lang="en-US" b="1" dirty="0"/>
              <a:t>on the establishment of a framework to facilitate sustainable investment</a:t>
            </a:r>
            <a:r>
              <a:rPr lang="en-US" dirty="0"/>
              <a:t>, and amending Regulation (EU) 2019/2088</a:t>
            </a:r>
          </a:p>
          <a:p>
            <a:r>
              <a:rPr lang="en-US" dirty="0"/>
              <a:t>This Regulation establishes the criteria for determining </a:t>
            </a:r>
            <a:r>
              <a:rPr lang="en-US" b="1" dirty="0"/>
              <a:t>whether an economic activity qualifies as environmentally sustainable</a:t>
            </a:r>
            <a:r>
              <a:rPr lang="en-US" dirty="0"/>
              <a:t> for the purposes of establishing the degree to which an investment is environmentally sustainable.</a:t>
            </a:r>
          </a:p>
          <a:p>
            <a:r>
              <a:rPr lang="en-US" dirty="0"/>
              <a:t>This </a:t>
            </a:r>
            <a:r>
              <a:rPr lang="en-US" b="1" dirty="0"/>
              <a:t>Regulation applies to</a:t>
            </a:r>
            <a:r>
              <a:rPr lang="en-US" dirty="0"/>
              <a:t>:</a:t>
            </a:r>
          </a:p>
          <a:p>
            <a:pPr lvl="1"/>
            <a:r>
              <a:rPr lang="en-US" dirty="0"/>
              <a:t>(a) measures adopted by Member States or by the Union that set out requirements for financial market participants or issuers in respect of financial products or corporate bonds that are made available as environmentally sustainable;</a:t>
            </a:r>
          </a:p>
          <a:p>
            <a:pPr lvl="1"/>
            <a:r>
              <a:rPr lang="en-US" dirty="0"/>
              <a:t>(b) </a:t>
            </a:r>
            <a:r>
              <a:rPr lang="en-US" b="1" dirty="0"/>
              <a:t>financial market participants that make available financial products</a:t>
            </a:r>
            <a:r>
              <a:rPr lang="en-US" dirty="0"/>
              <a:t>;</a:t>
            </a:r>
          </a:p>
          <a:p>
            <a:pPr lvl="1"/>
            <a:r>
              <a:rPr lang="en-US" dirty="0"/>
              <a:t>(c) undertakings which are subject to the obligation to publish a non-financial statement or a consolidated non-financial statement pursuant to Article 19a or Article 29a of Directive 2013/34/EU of the European Parliament and of the Council (68), respectively.</a:t>
            </a:r>
            <a:endParaRPr lang="fi-FI" dirty="0"/>
          </a:p>
        </p:txBody>
      </p:sp>
    </p:spTree>
    <p:extLst>
      <p:ext uri="{BB962C8B-B14F-4D97-AF65-F5344CB8AC3E}">
        <p14:creationId xmlns:p14="http://schemas.microsoft.com/office/powerpoint/2010/main" val="508927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3FC3624-2245-220D-8D15-6D5C61B85C2B}"/>
              </a:ext>
            </a:extLst>
          </p:cNvPr>
          <p:cNvSpPr>
            <a:spLocks noGrp="1"/>
          </p:cNvSpPr>
          <p:nvPr>
            <p:ph type="title"/>
          </p:nvPr>
        </p:nvSpPr>
        <p:spPr/>
        <p:txBody>
          <a:bodyPr/>
          <a:lstStyle/>
          <a:p>
            <a:r>
              <a:rPr lang="fi-FI" dirty="0" err="1"/>
              <a:t>Link</a:t>
            </a:r>
            <a:r>
              <a:rPr lang="fi-FI" dirty="0"/>
              <a:t> to </a:t>
            </a:r>
            <a:r>
              <a:rPr lang="fi-FI" dirty="0" err="1"/>
              <a:t>energy</a:t>
            </a:r>
            <a:r>
              <a:rPr lang="fi-FI" dirty="0"/>
              <a:t> </a:t>
            </a:r>
            <a:r>
              <a:rPr lang="fi-FI" dirty="0" err="1"/>
              <a:t>efficiency</a:t>
            </a:r>
            <a:endParaRPr lang="fi-FI" dirty="0"/>
          </a:p>
        </p:txBody>
      </p:sp>
      <p:sp>
        <p:nvSpPr>
          <p:cNvPr id="3" name="Sisällön paikkamerkki 2">
            <a:extLst>
              <a:ext uri="{FF2B5EF4-FFF2-40B4-BE49-F238E27FC236}">
                <a16:creationId xmlns:a16="http://schemas.microsoft.com/office/drawing/2014/main" id="{5EB9928F-4654-BCF3-0E5A-6B89BB7CADC4}"/>
              </a:ext>
            </a:extLst>
          </p:cNvPr>
          <p:cNvSpPr>
            <a:spLocks noGrp="1"/>
          </p:cNvSpPr>
          <p:nvPr>
            <p:ph idx="1"/>
          </p:nvPr>
        </p:nvSpPr>
        <p:spPr/>
        <p:txBody>
          <a:bodyPr>
            <a:normAutofit/>
          </a:bodyPr>
          <a:lstStyle/>
          <a:p>
            <a:r>
              <a:rPr lang="en-US" dirty="0"/>
              <a:t>For the purposes of this Regulation, the term ‘</a:t>
            </a:r>
            <a:r>
              <a:rPr lang="en-US" b="1" dirty="0"/>
              <a:t>energy efficiency</a:t>
            </a:r>
            <a:r>
              <a:rPr lang="en-US" dirty="0"/>
              <a:t>’ is </a:t>
            </a:r>
            <a:r>
              <a:rPr lang="en-US" u="sng" dirty="0"/>
              <a:t>used in a broad sense </a:t>
            </a:r>
            <a:r>
              <a:rPr lang="en-US" dirty="0"/>
              <a:t>and should be construed by taking into account relevant Union law, including Regulation (EU) 2017/1369 of the European Parliament and of the Council and Directives 2012/27/EU and (EU) 2018/844 of the European Parliament and of the Council, as well as the implementing measures adopted pursuant to Directive 2009/125/EC of the European Parliament and of the Council</a:t>
            </a:r>
          </a:p>
          <a:p>
            <a:pPr lvl="1"/>
            <a:r>
              <a:rPr lang="fi-FI" dirty="0" err="1"/>
              <a:t>framework</a:t>
            </a:r>
            <a:r>
              <a:rPr lang="fi-FI" dirty="0"/>
              <a:t> for </a:t>
            </a:r>
            <a:r>
              <a:rPr lang="fi-FI" dirty="0" err="1"/>
              <a:t>energy</a:t>
            </a:r>
            <a:r>
              <a:rPr lang="fi-FI" dirty="0"/>
              <a:t> </a:t>
            </a:r>
            <a:r>
              <a:rPr lang="fi-FI" dirty="0" err="1"/>
              <a:t>labelling</a:t>
            </a:r>
            <a:endParaRPr lang="fi-FI" dirty="0"/>
          </a:p>
          <a:p>
            <a:pPr lvl="1"/>
            <a:r>
              <a:rPr lang="fi-FI" dirty="0" err="1"/>
              <a:t>energy</a:t>
            </a:r>
            <a:r>
              <a:rPr lang="fi-FI" dirty="0"/>
              <a:t> </a:t>
            </a:r>
            <a:r>
              <a:rPr lang="fi-FI" dirty="0" err="1"/>
              <a:t>efficiency</a:t>
            </a:r>
            <a:endParaRPr lang="fi-FI" dirty="0"/>
          </a:p>
          <a:p>
            <a:pPr lvl="1"/>
            <a:r>
              <a:rPr lang="en-US" dirty="0"/>
              <a:t>framework for the setting of </a:t>
            </a:r>
            <a:r>
              <a:rPr lang="en-US" dirty="0" err="1"/>
              <a:t>ecodesign</a:t>
            </a:r>
            <a:r>
              <a:rPr lang="en-US" dirty="0"/>
              <a:t> requirements for energy-related products</a:t>
            </a:r>
          </a:p>
        </p:txBody>
      </p:sp>
    </p:spTree>
    <p:extLst>
      <p:ext uri="{BB962C8B-B14F-4D97-AF65-F5344CB8AC3E}">
        <p14:creationId xmlns:p14="http://schemas.microsoft.com/office/powerpoint/2010/main" val="2478275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9A312DD-542E-6E4C-A62E-259A6DC73EB8}"/>
              </a:ext>
            </a:extLst>
          </p:cNvPr>
          <p:cNvSpPr>
            <a:spLocks noGrp="1"/>
          </p:cNvSpPr>
          <p:nvPr>
            <p:ph type="title"/>
          </p:nvPr>
        </p:nvSpPr>
        <p:spPr/>
        <p:txBody>
          <a:bodyPr/>
          <a:lstStyle/>
          <a:p>
            <a:r>
              <a:rPr lang="fi-FI" dirty="0" err="1"/>
              <a:t>What</a:t>
            </a:r>
            <a:r>
              <a:rPr lang="fi-FI" dirty="0"/>
              <a:t> is </a:t>
            </a:r>
            <a:r>
              <a:rPr lang="fi-FI" dirty="0" err="1"/>
              <a:t>enironmentally</a:t>
            </a:r>
            <a:r>
              <a:rPr lang="fi-FI" dirty="0"/>
              <a:t> </a:t>
            </a:r>
            <a:r>
              <a:rPr lang="fi-FI" dirty="0" err="1"/>
              <a:t>sustainable</a:t>
            </a:r>
            <a:r>
              <a:rPr lang="fi-FI" dirty="0"/>
              <a:t>?</a:t>
            </a:r>
          </a:p>
        </p:txBody>
      </p:sp>
      <p:sp>
        <p:nvSpPr>
          <p:cNvPr id="3" name="Sisällön paikkamerkki 2">
            <a:extLst>
              <a:ext uri="{FF2B5EF4-FFF2-40B4-BE49-F238E27FC236}">
                <a16:creationId xmlns:a16="http://schemas.microsoft.com/office/drawing/2014/main" id="{074BEDD4-8ED7-E0EE-5272-9D56CBECC818}"/>
              </a:ext>
            </a:extLst>
          </p:cNvPr>
          <p:cNvSpPr>
            <a:spLocks noGrp="1"/>
          </p:cNvSpPr>
          <p:nvPr>
            <p:ph idx="1"/>
          </p:nvPr>
        </p:nvSpPr>
        <p:spPr/>
        <p:txBody>
          <a:bodyPr>
            <a:normAutofit lnSpcReduction="10000"/>
          </a:bodyPr>
          <a:lstStyle/>
          <a:p>
            <a:r>
              <a:rPr lang="en-US" dirty="0"/>
              <a:t>For the purposes of establishing the degree to which an investment is environmentally sustainable, an economic activity shall qualify as </a:t>
            </a:r>
            <a:r>
              <a:rPr lang="en-US" b="1" dirty="0"/>
              <a:t>environmentally sustainable where that economic activity</a:t>
            </a:r>
            <a:r>
              <a:rPr lang="en-US" dirty="0"/>
              <a:t>:</a:t>
            </a:r>
          </a:p>
          <a:p>
            <a:pPr lvl="1"/>
            <a:r>
              <a:rPr lang="en-US" dirty="0"/>
              <a:t>(a) </a:t>
            </a:r>
            <a:r>
              <a:rPr lang="en-US" b="1" dirty="0"/>
              <a:t>contributes substantially to one or more of the environmental objectives set out in Article 9</a:t>
            </a:r>
            <a:r>
              <a:rPr lang="en-US" dirty="0"/>
              <a:t> </a:t>
            </a:r>
            <a:r>
              <a:rPr lang="en-US" b="1" dirty="0"/>
              <a:t>in accordance with Articles 10 </a:t>
            </a:r>
            <a:r>
              <a:rPr lang="en-US" dirty="0"/>
              <a:t>to 16;</a:t>
            </a:r>
          </a:p>
          <a:p>
            <a:pPr lvl="1"/>
            <a:r>
              <a:rPr lang="en-US" dirty="0"/>
              <a:t>(b) does not significantly harm any of the environmental objectives set out in Article 9 in accordance with Article 17;</a:t>
            </a:r>
          </a:p>
          <a:p>
            <a:pPr lvl="1"/>
            <a:r>
              <a:rPr lang="en-US" dirty="0"/>
              <a:t>(c) is carried out in compliance with the minimum safeguards laid down in Article 18; and</a:t>
            </a:r>
          </a:p>
          <a:p>
            <a:pPr lvl="1"/>
            <a:r>
              <a:rPr lang="en-US" dirty="0"/>
              <a:t>(d) complies with technical screening criteria that have been established by the Commission in accordance with Article 10 (3), 11(3), 12(2), 13(2), 14(2) or 15(2).he European Parliament and of the Council</a:t>
            </a:r>
            <a:endParaRPr lang="fi-FI" dirty="0"/>
          </a:p>
          <a:p>
            <a:endParaRPr lang="fi-FI" dirty="0"/>
          </a:p>
        </p:txBody>
      </p:sp>
    </p:spTree>
    <p:extLst>
      <p:ext uri="{BB962C8B-B14F-4D97-AF65-F5344CB8AC3E}">
        <p14:creationId xmlns:p14="http://schemas.microsoft.com/office/powerpoint/2010/main" val="1328244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9C7714E-B291-9D66-5BD2-A6D08CE8C56B}"/>
              </a:ext>
            </a:extLst>
          </p:cNvPr>
          <p:cNvSpPr>
            <a:spLocks noGrp="1"/>
          </p:cNvSpPr>
          <p:nvPr>
            <p:ph type="title"/>
          </p:nvPr>
        </p:nvSpPr>
        <p:spPr/>
        <p:txBody>
          <a:bodyPr/>
          <a:lstStyle/>
          <a:p>
            <a:r>
              <a:rPr lang="en-US" dirty="0"/>
              <a:t>Objectives set out in Article 9 in accordance with Article 10 </a:t>
            </a:r>
            <a:endParaRPr lang="fi-FI" dirty="0"/>
          </a:p>
        </p:txBody>
      </p:sp>
      <p:sp>
        <p:nvSpPr>
          <p:cNvPr id="3" name="Sisällön paikkamerkki 2">
            <a:extLst>
              <a:ext uri="{FF2B5EF4-FFF2-40B4-BE49-F238E27FC236}">
                <a16:creationId xmlns:a16="http://schemas.microsoft.com/office/drawing/2014/main" id="{8698040E-F2C4-38CD-1939-C18BE8E8530F}"/>
              </a:ext>
            </a:extLst>
          </p:cNvPr>
          <p:cNvSpPr>
            <a:spLocks noGrp="1"/>
          </p:cNvSpPr>
          <p:nvPr>
            <p:ph idx="1"/>
          </p:nvPr>
        </p:nvSpPr>
        <p:spPr/>
        <p:txBody>
          <a:bodyPr>
            <a:normAutofit fontScale="85000" lnSpcReduction="20000"/>
          </a:bodyPr>
          <a:lstStyle/>
          <a:p>
            <a:r>
              <a:rPr lang="en-US" dirty="0"/>
              <a:t>Art 9 Environmental objectives</a:t>
            </a:r>
          </a:p>
          <a:p>
            <a:pPr lvl="1"/>
            <a:r>
              <a:rPr lang="en-US" dirty="0"/>
              <a:t>For the purposes of this Regulation, the following shall be environmental objectives:</a:t>
            </a:r>
          </a:p>
          <a:p>
            <a:pPr lvl="2"/>
            <a:r>
              <a:rPr lang="en-US" dirty="0"/>
              <a:t>(a) climate change mitigation;</a:t>
            </a:r>
          </a:p>
          <a:p>
            <a:pPr lvl="2"/>
            <a:r>
              <a:rPr lang="en-US" dirty="0"/>
              <a:t>(b) climate change adaptation;</a:t>
            </a:r>
          </a:p>
          <a:p>
            <a:pPr lvl="2"/>
            <a:r>
              <a:rPr lang="en-US" dirty="0"/>
              <a:t>(c) the sustainable use and protection of water and marine resources;</a:t>
            </a:r>
          </a:p>
          <a:p>
            <a:pPr lvl="2"/>
            <a:r>
              <a:rPr lang="en-US" dirty="0"/>
              <a:t>(d) the transition to a circular economy;</a:t>
            </a:r>
          </a:p>
          <a:p>
            <a:pPr lvl="2"/>
            <a:r>
              <a:rPr lang="en-US" dirty="0"/>
              <a:t>(e) pollution prevention and control;</a:t>
            </a:r>
          </a:p>
          <a:p>
            <a:pPr lvl="2"/>
            <a:r>
              <a:rPr lang="en-US" dirty="0"/>
              <a:t>(f) the protection and restoration of biodiversity and ecosystems</a:t>
            </a:r>
          </a:p>
          <a:p>
            <a:r>
              <a:rPr lang="en-US" dirty="0"/>
              <a:t>Art 10 Substantial contribution to climate change mitigation</a:t>
            </a:r>
          </a:p>
          <a:p>
            <a:pPr lvl="1"/>
            <a:r>
              <a:rPr lang="en-US" dirty="0"/>
              <a:t>An economic activity shall qualify as contributing substantially to climate change mitigation where that activity contributes substantially to the </a:t>
            </a:r>
            <a:r>
              <a:rPr lang="en-US" b="1" dirty="0" err="1"/>
              <a:t>stabilisation</a:t>
            </a:r>
            <a:r>
              <a:rPr lang="en-US" b="1" dirty="0"/>
              <a:t> of greenhouse gas concentrations in the atmosphere</a:t>
            </a:r>
            <a:r>
              <a:rPr lang="en-US" dirty="0"/>
              <a:t> at a level which prevents dangerous anthropogenic interference with the climate system consistent with the long-term temperature goal of the Paris Agreement through the avoidance or </a:t>
            </a:r>
            <a:r>
              <a:rPr lang="en-US" b="1" dirty="0"/>
              <a:t>reduction of greenhouse gas emissions </a:t>
            </a:r>
            <a:r>
              <a:rPr lang="en-US" dirty="0"/>
              <a:t>or the </a:t>
            </a:r>
            <a:r>
              <a:rPr lang="en-US" b="1" dirty="0"/>
              <a:t>increase of greenhouse gas removals</a:t>
            </a:r>
            <a:r>
              <a:rPr lang="en-US" dirty="0"/>
              <a:t>, including through process innovations or product innovations, </a:t>
            </a:r>
            <a:r>
              <a:rPr lang="en-US" b="1" dirty="0"/>
              <a:t>by</a:t>
            </a:r>
            <a:r>
              <a:rPr lang="en-US" dirty="0"/>
              <a:t>:</a:t>
            </a:r>
          </a:p>
          <a:p>
            <a:pPr lvl="2"/>
            <a:r>
              <a:rPr lang="en-US" dirty="0"/>
              <a:t>(b) </a:t>
            </a:r>
            <a:r>
              <a:rPr lang="en-US" b="1" dirty="0"/>
              <a:t>improving energy efficiency</a:t>
            </a:r>
            <a:r>
              <a:rPr lang="en-US" dirty="0"/>
              <a:t>, except for power generation activities as referred to in Article 19(3);</a:t>
            </a:r>
            <a:endParaRPr lang="fi-FI" dirty="0"/>
          </a:p>
        </p:txBody>
      </p:sp>
    </p:spTree>
    <p:extLst>
      <p:ext uri="{BB962C8B-B14F-4D97-AF65-F5344CB8AC3E}">
        <p14:creationId xmlns:p14="http://schemas.microsoft.com/office/powerpoint/2010/main" val="4173428918"/>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1099</TotalTime>
  <Words>616</Words>
  <Application>Microsoft Office PowerPoint</Application>
  <PresentationFormat>Laajakuva</PresentationFormat>
  <Paragraphs>34</Paragraphs>
  <Slides>5</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5</vt:i4>
      </vt:variant>
    </vt:vector>
  </HeadingPairs>
  <TitlesOfParts>
    <vt:vector size="9" baseType="lpstr">
      <vt:lpstr>Arial</vt:lpstr>
      <vt:lpstr>Calibri</vt:lpstr>
      <vt:lpstr>Calibri Light</vt:lpstr>
      <vt:lpstr>Office-teema</vt:lpstr>
      <vt:lpstr>Taxonomy</vt:lpstr>
      <vt:lpstr>Taxonomy regulation</vt:lpstr>
      <vt:lpstr>Link to energy efficiency</vt:lpstr>
      <vt:lpstr>What is enironmentally sustainable?</vt:lpstr>
      <vt:lpstr>Objectives set out in Article 9 in accordance with Article 10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Taxonomy</dc:title>
  <dc:creator>Maaperä, Juha</dc:creator>
  <cp:lastModifiedBy>Maaperä, Juha</cp:lastModifiedBy>
  <cp:revision>1</cp:revision>
  <dcterms:created xsi:type="dcterms:W3CDTF">2024-04-29T12:44:28Z</dcterms:created>
  <dcterms:modified xsi:type="dcterms:W3CDTF">2024-04-30T07:03:43Z</dcterms:modified>
</cp:coreProperties>
</file>