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70" r:id="rId5"/>
    <p:sldId id="276" r:id="rId6"/>
    <p:sldId id="267" r:id="rId7"/>
    <p:sldId id="271" r:id="rId8"/>
    <p:sldId id="266" r:id="rId9"/>
    <p:sldId id="277" r:id="rId10"/>
    <p:sldId id="274" r:id="rId11"/>
    <p:sldId id="275" r:id="rId12"/>
    <p:sldId id="263" r:id="rId13"/>
    <p:sldId id="272" r:id="rId14"/>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598995-7304-4614-89FA-5AA5F805B8AE}" v="2337" dt="2024-12-05T21:39:36.0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0" autoAdjust="0"/>
    <p:restoredTop sz="66812" autoAdjust="0"/>
  </p:normalViewPr>
  <p:slideViewPr>
    <p:cSldViewPr snapToGrid="0">
      <p:cViewPr varScale="1">
        <p:scale>
          <a:sx n="41" d="100"/>
          <a:sy n="41" d="100"/>
        </p:scale>
        <p:origin x="868"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3.xml.rels><?xml version="1.0" encoding="UTF-8" standalone="yes"?>
<Relationships xmlns="http://schemas.openxmlformats.org/package/2006/relationships"><Relationship Id="rId2" Type="http://schemas.openxmlformats.org/officeDocument/2006/relationships/image" Target="../media/image19.svg"/><Relationship Id="rId1" Type="http://schemas.openxmlformats.org/officeDocument/2006/relationships/image" Target="../media/image18.png"/></Relationships>
</file>

<file path=ppt/diagrams/_rels/drawing3.xml.rels><?xml version="1.0" encoding="UTF-8" standalone="yes"?>
<Relationships xmlns="http://schemas.openxmlformats.org/package/2006/relationships"><Relationship Id="rId2" Type="http://schemas.openxmlformats.org/officeDocument/2006/relationships/image" Target="../media/image19.svg"/><Relationship Id="rId1"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CD70DC-D525-42BB-978A-FF4F5C2599B1}" type="doc">
      <dgm:prSet loTypeId="urn:microsoft.com/office/officeart/2008/layout/LinedList" loCatId="list" qsTypeId="urn:microsoft.com/office/officeart/2005/8/quickstyle/simple2" qsCatId="simple" csTypeId="urn:microsoft.com/office/officeart/2005/8/colors/accent1_2" csCatId="accent1" phldr="1"/>
      <dgm:spPr/>
      <dgm:t>
        <a:bodyPr/>
        <a:lstStyle/>
        <a:p>
          <a:endParaRPr lang="en-US"/>
        </a:p>
      </dgm:t>
    </dgm:pt>
    <dgm:pt modelId="{9707FAC6-773D-415E-A7C9-79FDFC7CFEA9}">
      <dgm:prSet custT="1"/>
      <dgm:spPr>
        <a:solidFill>
          <a:schemeClr val="accent4">
            <a:lumMod val="20000"/>
            <a:lumOff val="80000"/>
          </a:schemeClr>
        </a:solidFill>
      </dgm:spPr>
      <dgm:t>
        <a:bodyPr/>
        <a:lstStyle/>
        <a:p>
          <a:r>
            <a:rPr lang="nb-NO" sz="1600" dirty="0"/>
            <a:t>1. OBSERVATORYFUNCTION </a:t>
          </a:r>
        </a:p>
        <a:p>
          <a:r>
            <a:rPr lang="en-US" sz="1600" b="1" dirty="0"/>
            <a:t>CORE  ACTIVITY IN EHLF. </a:t>
          </a:r>
        </a:p>
        <a:p>
          <a:r>
            <a:rPr lang="en-US" sz="1600" dirty="0"/>
            <a:t>NEWS FROM WHERE? EUR LEX / REPORTS FROM STAKEHOLDERS</a:t>
          </a:r>
        </a:p>
        <a:p>
          <a:r>
            <a:rPr lang="en-US" sz="1600" dirty="0"/>
            <a:t>BRUSSELS EUR LEX COURSE TO LIFT COMPETENCE AND ASSURE EACH MEMBERS BASIS FOR </a:t>
          </a:r>
          <a:r>
            <a:rPr lang="en-US" sz="1600" b="1" dirty="0"/>
            <a:t>INDEPENDENT WORK </a:t>
          </a:r>
          <a:endParaRPr lang="nb-NO" sz="1600" b="1" dirty="0"/>
        </a:p>
        <a:p>
          <a:r>
            <a:rPr lang="en-US" sz="1600" dirty="0"/>
            <a:t>EMAIL EVERY MONDAY FROM CHAIR WITH REPORTS ON NEW FINDINGS – NEED MORE HANDS ON DECK </a:t>
          </a:r>
          <a:endParaRPr lang="nb-NO" sz="1600" dirty="0"/>
        </a:p>
        <a:p>
          <a:endParaRPr lang="nb-NO" sz="700" dirty="0"/>
        </a:p>
        <a:p>
          <a:endParaRPr lang="en-US" sz="700" dirty="0"/>
        </a:p>
      </dgm:t>
    </dgm:pt>
    <dgm:pt modelId="{E4D04A3D-6C0F-426A-8775-E1BC531B8578}" type="parTrans" cxnId="{E2E9D358-5210-485D-8083-619A02599C65}">
      <dgm:prSet/>
      <dgm:spPr/>
      <dgm:t>
        <a:bodyPr/>
        <a:lstStyle/>
        <a:p>
          <a:endParaRPr lang="en-US"/>
        </a:p>
      </dgm:t>
    </dgm:pt>
    <dgm:pt modelId="{5C70293B-72F6-4953-A42B-01E24BA6429A}" type="sibTrans" cxnId="{E2E9D358-5210-485D-8083-619A02599C65}">
      <dgm:prSet/>
      <dgm:spPr/>
      <dgm:t>
        <a:bodyPr/>
        <a:lstStyle/>
        <a:p>
          <a:endParaRPr lang="en-US"/>
        </a:p>
      </dgm:t>
    </dgm:pt>
    <dgm:pt modelId="{D107A1E1-20DF-4BA1-8E24-7A220D29E204}">
      <dgm:prSet custT="1"/>
      <dgm:spPr>
        <a:solidFill>
          <a:schemeClr val="accent1">
            <a:lumMod val="40000"/>
            <a:lumOff val="60000"/>
          </a:schemeClr>
        </a:solidFill>
      </dgm:spPr>
      <dgm:t>
        <a:bodyPr/>
        <a:lstStyle/>
        <a:p>
          <a:r>
            <a:rPr lang="en-US" sz="1600" dirty="0"/>
            <a:t>2. CIRCULATE INFO IN TIMELY MATTER TO YOUR INSTITUTIONS</a:t>
          </a:r>
        </a:p>
        <a:p>
          <a:endParaRPr lang="en-US" sz="1100" dirty="0"/>
        </a:p>
        <a:p>
          <a:r>
            <a:rPr lang="en-US" sz="1600" dirty="0"/>
            <a:t>ALERTS – A MEMO WITH SUGGESTED ACTION BY HEADS / MEMBERS </a:t>
          </a:r>
        </a:p>
      </dgm:t>
    </dgm:pt>
    <dgm:pt modelId="{5DD14BC7-6FD9-4CFA-B927-BBBAF7D4681A}" type="parTrans" cxnId="{8D3023EE-C363-41E7-B07A-75365753ECFA}">
      <dgm:prSet/>
      <dgm:spPr/>
      <dgm:t>
        <a:bodyPr/>
        <a:lstStyle/>
        <a:p>
          <a:endParaRPr lang="en-US"/>
        </a:p>
      </dgm:t>
    </dgm:pt>
    <dgm:pt modelId="{6E2EDCE0-BB38-45B8-96B2-227164E1A03B}" type="sibTrans" cxnId="{8D3023EE-C363-41E7-B07A-75365753ECFA}">
      <dgm:prSet/>
      <dgm:spPr/>
      <dgm:t>
        <a:bodyPr/>
        <a:lstStyle/>
        <a:p>
          <a:endParaRPr lang="en-US"/>
        </a:p>
      </dgm:t>
    </dgm:pt>
    <dgm:pt modelId="{ECB9BD13-AA2F-42BC-AC5C-6BEE099C7F20}">
      <dgm:prSet custT="1"/>
      <dgm:spPr>
        <a:solidFill>
          <a:schemeClr val="accent6">
            <a:lumMod val="20000"/>
            <a:lumOff val="80000"/>
          </a:schemeClr>
        </a:solidFill>
      </dgm:spPr>
      <dgm:t>
        <a:bodyPr/>
        <a:lstStyle/>
        <a:p>
          <a:pPr marL="0" marR="0" lvl="0" indent="0" defTabSz="914400" eaLnBrk="1" fontAlgn="auto" latinLnBrk="0" hangingPunct="1">
            <a:spcBef>
              <a:spcPts val="0"/>
            </a:spcBef>
            <a:spcAft>
              <a:spcPts val="0"/>
            </a:spcAft>
            <a:buClrTx/>
            <a:buSzTx/>
            <a:buFontTx/>
            <a:buNone/>
            <a:tabLst/>
            <a:defRPr/>
          </a:pPr>
          <a:endParaRPr lang="en-US" sz="1600" dirty="0"/>
        </a:p>
        <a:p>
          <a:pPr marL="0" marR="0" lvl="0" indent="0" defTabSz="914400" eaLnBrk="1" fontAlgn="auto" latinLnBrk="0" hangingPunct="1">
            <a:spcBef>
              <a:spcPts val="0"/>
            </a:spcBef>
            <a:spcAft>
              <a:spcPts val="0"/>
            </a:spcAft>
            <a:buClrTx/>
            <a:buSzTx/>
            <a:buFontTx/>
            <a:buNone/>
            <a:tabLst/>
            <a:defRPr/>
          </a:pPr>
          <a:r>
            <a:rPr lang="en-US" sz="1600" dirty="0"/>
            <a:t>3. MAY </a:t>
          </a:r>
          <a:r>
            <a:rPr lang="nb-NO" sz="1600" dirty="0"/>
            <a:t>MAKE RECOMANDATIONS FOR REVISED  WORDING / EFFECT</a:t>
          </a:r>
        </a:p>
        <a:p>
          <a:pPr marL="0" marR="0" lvl="0" indent="0" defTabSz="914400" eaLnBrk="1" fontAlgn="auto" latinLnBrk="0" hangingPunct="1">
            <a:spcBef>
              <a:spcPts val="0"/>
            </a:spcBef>
            <a:spcAft>
              <a:spcPts val="0"/>
            </a:spcAft>
            <a:buClrTx/>
            <a:buSzTx/>
            <a:buFontTx/>
            <a:buNone/>
            <a:tabLst/>
            <a:defRPr/>
          </a:pPr>
          <a:endParaRPr lang="nb-NO" sz="1100" dirty="0"/>
        </a:p>
        <a:p>
          <a:pPr marL="0" marR="0" lvl="0" indent="0" defTabSz="914400" eaLnBrk="1" fontAlgn="auto" latinLnBrk="0" hangingPunct="1">
            <a:spcBef>
              <a:spcPts val="0"/>
            </a:spcBef>
            <a:spcAft>
              <a:spcPts val="0"/>
            </a:spcAft>
            <a:buClrTx/>
            <a:buSzTx/>
            <a:buFontTx/>
            <a:buNone/>
            <a:tabLst/>
            <a:defRPr/>
          </a:pPr>
          <a:r>
            <a:rPr lang="nb-NO" sz="1600" dirty="0"/>
            <a:t>IN ALLIANCE WITH OTHER DIRECTORATS, RESPONSIBLE FOR THE RELEVANT REGULATION</a:t>
          </a:r>
        </a:p>
        <a:p>
          <a:pPr marL="0" marR="0" lvl="0" indent="0" defTabSz="914400" eaLnBrk="1" fontAlgn="auto" latinLnBrk="0" hangingPunct="1">
            <a:spcBef>
              <a:spcPts val="0"/>
            </a:spcBef>
            <a:spcAft>
              <a:spcPts val="0"/>
            </a:spcAft>
            <a:buClrTx/>
            <a:buSzTx/>
            <a:buFontTx/>
            <a:buNone/>
            <a:tabLst/>
            <a:defRPr/>
          </a:pPr>
          <a:r>
            <a:rPr lang="nb-NO" sz="1600" dirty="0"/>
            <a:t>OPEN CALLS </a:t>
          </a:r>
        </a:p>
        <a:p>
          <a:pPr marL="0" marR="0" lvl="0" indent="0" defTabSz="914400" eaLnBrk="1" fontAlgn="auto" latinLnBrk="0" hangingPunct="1">
            <a:spcBef>
              <a:spcPts val="0"/>
            </a:spcBef>
            <a:spcAft>
              <a:spcPts val="0"/>
            </a:spcAft>
            <a:buClrTx/>
            <a:buSzTx/>
            <a:buFontTx/>
            <a:buNone/>
            <a:tabLst/>
            <a:defRPr/>
          </a:pPr>
          <a:r>
            <a:rPr lang="nb-NO" sz="1600" dirty="0"/>
            <a:t>GOLD STANDARD INSTEAD OF EXCEMPTIONS </a:t>
          </a:r>
        </a:p>
        <a:p>
          <a:pPr marL="0" marR="0" lvl="0" indent="0" defTabSz="914400" eaLnBrk="1" fontAlgn="auto" latinLnBrk="0" hangingPunct="1">
            <a:spcBef>
              <a:spcPts val="0"/>
            </a:spcBef>
            <a:spcAft>
              <a:spcPts val="0"/>
            </a:spcAft>
            <a:buClrTx/>
            <a:buSzTx/>
            <a:buFontTx/>
            <a:buNone/>
            <a:tabLst/>
            <a:defRPr/>
          </a:pPr>
          <a:r>
            <a:rPr lang="nb-NO" sz="1600" dirty="0"/>
            <a:t>EXPERT GROUPS</a:t>
          </a:r>
        </a:p>
        <a:p>
          <a:pPr marL="0" lvl="0" defTabSz="711200">
            <a:spcBef>
              <a:spcPct val="0"/>
            </a:spcBef>
            <a:spcAft>
              <a:spcPct val="35000"/>
            </a:spcAft>
            <a:buNone/>
          </a:pPr>
          <a:endParaRPr lang="nb-NO" sz="1100" dirty="0"/>
        </a:p>
        <a:p>
          <a:pPr marL="0" lvl="0" defTabSz="711200">
            <a:spcBef>
              <a:spcPct val="0"/>
            </a:spcBef>
            <a:spcAft>
              <a:spcPct val="35000"/>
            </a:spcAft>
            <a:buNone/>
          </a:pPr>
          <a:endParaRPr lang="en-US" sz="1100" dirty="0"/>
        </a:p>
      </dgm:t>
    </dgm:pt>
    <dgm:pt modelId="{A88755C0-EF74-4AF0-A9C3-9AE123477337}" type="parTrans" cxnId="{FEFD7CCA-07FA-4059-B06B-A12D2BF69809}">
      <dgm:prSet/>
      <dgm:spPr/>
      <dgm:t>
        <a:bodyPr/>
        <a:lstStyle/>
        <a:p>
          <a:endParaRPr lang="en-US"/>
        </a:p>
      </dgm:t>
    </dgm:pt>
    <dgm:pt modelId="{33A395F4-9B7C-4A09-A552-94E273D86D08}" type="sibTrans" cxnId="{FEFD7CCA-07FA-4059-B06B-A12D2BF69809}">
      <dgm:prSet/>
      <dgm:spPr/>
      <dgm:t>
        <a:bodyPr/>
        <a:lstStyle/>
        <a:p>
          <a:endParaRPr lang="en-US"/>
        </a:p>
      </dgm:t>
    </dgm:pt>
    <dgm:pt modelId="{9AC37654-DA66-4F5E-82E3-A0516990100F}" type="pres">
      <dgm:prSet presAssocID="{DACD70DC-D525-42BB-978A-FF4F5C2599B1}" presName="vert0" presStyleCnt="0">
        <dgm:presLayoutVars>
          <dgm:dir/>
          <dgm:animOne val="branch"/>
          <dgm:animLvl val="lvl"/>
        </dgm:presLayoutVars>
      </dgm:prSet>
      <dgm:spPr/>
    </dgm:pt>
    <dgm:pt modelId="{8B68A6AD-35B5-439E-96A7-36E257C86DF1}" type="pres">
      <dgm:prSet presAssocID="{9707FAC6-773D-415E-A7C9-79FDFC7CFEA9}" presName="thickLine" presStyleLbl="alignNode1" presStyleIdx="0" presStyleCnt="3"/>
      <dgm:spPr/>
    </dgm:pt>
    <dgm:pt modelId="{289267FC-846F-43BB-AFBD-A58684476E40}" type="pres">
      <dgm:prSet presAssocID="{9707FAC6-773D-415E-A7C9-79FDFC7CFEA9}" presName="horz1" presStyleCnt="0"/>
      <dgm:spPr/>
    </dgm:pt>
    <dgm:pt modelId="{20166F9B-E0C2-454D-B24E-F419E6B6B5BF}" type="pres">
      <dgm:prSet presAssocID="{9707FAC6-773D-415E-A7C9-79FDFC7CFEA9}" presName="tx1" presStyleLbl="revTx" presStyleIdx="0" presStyleCnt="3" custScaleX="100098" custScaleY="133477"/>
      <dgm:spPr/>
    </dgm:pt>
    <dgm:pt modelId="{8E04EF74-19C9-4A45-BC7B-94063A25F797}" type="pres">
      <dgm:prSet presAssocID="{9707FAC6-773D-415E-A7C9-79FDFC7CFEA9}" presName="vert1" presStyleCnt="0"/>
      <dgm:spPr/>
    </dgm:pt>
    <dgm:pt modelId="{1DDB66DC-6E7C-470D-BF6D-002DE8226965}" type="pres">
      <dgm:prSet presAssocID="{D107A1E1-20DF-4BA1-8E24-7A220D29E204}" presName="thickLine" presStyleLbl="alignNode1" presStyleIdx="1" presStyleCnt="3"/>
      <dgm:spPr/>
    </dgm:pt>
    <dgm:pt modelId="{5BD65FF2-5611-48BA-84B4-788B4103B8AF}" type="pres">
      <dgm:prSet presAssocID="{D107A1E1-20DF-4BA1-8E24-7A220D29E204}" presName="horz1" presStyleCnt="0"/>
      <dgm:spPr/>
    </dgm:pt>
    <dgm:pt modelId="{5C5076FB-7A9F-41A8-A1C7-ADE8C5030AD6}" type="pres">
      <dgm:prSet presAssocID="{D107A1E1-20DF-4BA1-8E24-7A220D29E204}" presName="tx1" presStyleLbl="revTx" presStyleIdx="1" presStyleCnt="3"/>
      <dgm:spPr/>
    </dgm:pt>
    <dgm:pt modelId="{F925F991-72C0-486C-96DF-9AA5FD1A83DC}" type="pres">
      <dgm:prSet presAssocID="{D107A1E1-20DF-4BA1-8E24-7A220D29E204}" presName="vert1" presStyleCnt="0"/>
      <dgm:spPr/>
    </dgm:pt>
    <dgm:pt modelId="{4CB73BA3-0594-4214-B728-AA81187ECC76}" type="pres">
      <dgm:prSet presAssocID="{ECB9BD13-AA2F-42BC-AC5C-6BEE099C7F20}" presName="thickLine" presStyleLbl="alignNode1" presStyleIdx="2" presStyleCnt="3"/>
      <dgm:spPr/>
    </dgm:pt>
    <dgm:pt modelId="{A8C65F94-C75F-4C93-9B2D-0542D0B6FE78}" type="pres">
      <dgm:prSet presAssocID="{ECB9BD13-AA2F-42BC-AC5C-6BEE099C7F20}" presName="horz1" presStyleCnt="0"/>
      <dgm:spPr/>
    </dgm:pt>
    <dgm:pt modelId="{183C708F-2CB1-41AF-A2E2-6FB1A6AC584F}" type="pres">
      <dgm:prSet presAssocID="{ECB9BD13-AA2F-42BC-AC5C-6BEE099C7F20}" presName="tx1" presStyleLbl="revTx" presStyleIdx="2" presStyleCnt="3"/>
      <dgm:spPr/>
    </dgm:pt>
    <dgm:pt modelId="{EB2B8946-A3B6-41BC-8BD3-E360F77FB8B0}" type="pres">
      <dgm:prSet presAssocID="{ECB9BD13-AA2F-42BC-AC5C-6BEE099C7F20}" presName="vert1" presStyleCnt="0"/>
      <dgm:spPr/>
    </dgm:pt>
  </dgm:ptLst>
  <dgm:cxnLst>
    <dgm:cxn modelId="{9BFB7761-B92A-40DA-B045-178BBDBBE42E}" type="presOf" srcId="{DACD70DC-D525-42BB-978A-FF4F5C2599B1}" destId="{9AC37654-DA66-4F5E-82E3-A0516990100F}" srcOrd="0" destOrd="0" presId="urn:microsoft.com/office/officeart/2008/layout/LinedList"/>
    <dgm:cxn modelId="{E2E9D358-5210-485D-8083-619A02599C65}" srcId="{DACD70DC-D525-42BB-978A-FF4F5C2599B1}" destId="{9707FAC6-773D-415E-A7C9-79FDFC7CFEA9}" srcOrd="0" destOrd="0" parTransId="{E4D04A3D-6C0F-426A-8775-E1BC531B8578}" sibTransId="{5C70293B-72F6-4953-A42B-01E24BA6429A}"/>
    <dgm:cxn modelId="{718EDC98-DD73-42C4-9D8D-369ECB1E5B40}" type="presOf" srcId="{ECB9BD13-AA2F-42BC-AC5C-6BEE099C7F20}" destId="{183C708F-2CB1-41AF-A2E2-6FB1A6AC584F}" srcOrd="0" destOrd="0" presId="urn:microsoft.com/office/officeart/2008/layout/LinedList"/>
    <dgm:cxn modelId="{F415FABC-2C25-4E14-A013-260AE549D73A}" type="presOf" srcId="{D107A1E1-20DF-4BA1-8E24-7A220D29E204}" destId="{5C5076FB-7A9F-41A8-A1C7-ADE8C5030AD6}" srcOrd="0" destOrd="0" presId="urn:microsoft.com/office/officeart/2008/layout/LinedList"/>
    <dgm:cxn modelId="{FEFD7CCA-07FA-4059-B06B-A12D2BF69809}" srcId="{DACD70DC-D525-42BB-978A-FF4F5C2599B1}" destId="{ECB9BD13-AA2F-42BC-AC5C-6BEE099C7F20}" srcOrd="2" destOrd="0" parTransId="{A88755C0-EF74-4AF0-A9C3-9AE123477337}" sibTransId="{33A395F4-9B7C-4A09-A552-94E273D86D08}"/>
    <dgm:cxn modelId="{924075D7-F235-46F3-BDD9-C740242E1FEA}" type="presOf" srcId="{9707FAC6-773D-415E-A7C9-79FDFC7CFEA9}" destId="{20166F9B-E0C2-454D-B24E-F419E6B6B5BF}" srcOrd="0" destOrd="0" presId="urn:microsoft.com/office/officeart/2008/layout/LinedList"/>
    <dgm:cxn modelId="{8D3023EE-C363-41E7-B07A-75365753ECFA}" srcId="{DACD70DC-D525-42BB-978A-FF4F5C2599B1}" destId="{D107A1E1-20DF-4BA1-8E24-7A220D29E204}" srcOrd="1" destOrd="0" parTransId="{5DD14BC7-6FD9-4CFA-B927-BBBAF7D4681A}" sibTransId="{6E2EDCE0-BB38-45B8-96B2-227164E1A03B}"/>
    <dgm:cxn modelId="{0ED43C34-9663-481E-8DA6-3E6716CF627D}" type="presParOf" srcId="{9AC37654-DA66-4F5E-82E3-A0516990100F}" destId="{8B68A6AD-35B5-439E-96A7-36E257C86DF1}" srcOrd="0" destOrd="0" presId="urn:microsoft.com/office/officeart/2008/layout/LinedList"/>
    <dgm:cxn modelId="{775DF30A-3221-41E3-AE7F-F293371D3799}" type="presParOf" srcId="{9AC37654-DA66-4F5E-82E3-A0516990100F}" destId="{289267FC-846F-43BB-AFBD-A58684476E40}" srcOrd="1" destOrd="0" presId="urn:microsoft.com/office/officeart/2008/layout/LinedList"/>
    <dgm:cxn modelId="{353022AC-9020-400D-ABD9-D8D27657461C}" type="presParOf" srcId="{289267FC-846F-43BB-AFBD-A58684476E40}" destId="{20166F9B-E0C2-454D-B24E-F419E6B6B5BF}" srcOrd="0" destOrd="0" presId="urn:microsoft.com/office/officeart/2008/layout/LinedList"/>
    <dgm:cxn modelId="{B7E1C6D9-6032-445C-935D-F8A85C2212C1}" type="presParOf" srcId="{289267FC-846F-43BB-AFBD-A58684476E40}" destId="{8E04EF74-19C9-4A45-BC7B-94063A25F797}" srcOrd="1" destOrd="0" presId="urn:microsoft.com/office/officeart/2008/layout/LinedList"/>
    <dgm:cxn modelId="{CFC5A174-C35A-4FFC-9DF6-68EC707E2BB8}" type="presParOf" srcId="{9AC37654-DA66-4F5E-82E3-A0516990100F}" destId="{1DDB66DC-6E7C-470D-BF6D-002DE8226965}" srcOrd="2" destOrd="0" presId="urn:microsoft.com/office/officeart/2008/layout/LinedList"/>
    <dgm:cxn modelId="{05CF70AE-DEF9-46FE-BFF3-4FEFF7873735}" type="presParOf" srcId="{9AC37654-DA66-4F5E-82E3-A0516990100F}" destId="{5BD65FF2-5611-48BA-84B4-788B4103B8AF}" srcOrd="3" destOrd="0" presId="urn:microsoft.com/office/officeart/2008/layout/LinedList"/>
    <dgm:cxn modelId="{5679441D-105D-41AA-8AE8-692FFB2A5142}" type="presParOf" srcId="{5BD65FF2-5611-48BA-84B4-788B4103B8AF}" destId="{5C5076FB-7A9F-41A8-A1C7-ADE8C5030AD6}" srcOrd="0" destOrd="0" presId="urn:microsoft.com/office/officeart/2008/layout/LinedList"/>
    <dgm:cxn modelId="{FBF8A149-F175-4F0D-A4A2-B687E4BDC6AB}" type="presParOf" srcId="{5BD65FF2-5611-48BA-84B4-788B4103B8AF}" destId="{F925F991-72C0-486C-96DF-9AA5FD1A83DC}" srcOrd="1" destOrd="0" presId="urn:microsoft.com/office/officeart/2008/layout/LinedList"/>
    <dgm:cxn modelId="{FFD814D5-D922-4762-8175-A2645F88DBC0}" type="presParOf" srcId="{9AC37654-DA66-4F5E-82E3-A0516990100F}" destId="{4CB73BA3-0594-4214-B728-AA81187ECC76}" srcOrd="4" destOrd="0" presId="urn:microsoft.com/office/officeart/2008/layout/LinedList"/>
    <dgm:cxn modelId="{F8CB36FD-46B4-492D-ACF3-1633D749105C}" type="presParOf" srcId="{9AC37654-DA66-4F5E-82E3-A0516990100F}" destId="{A8C65F94-C75F-4C93-9B2D-0542D0B6FE78}" srcOrd="5" destOrd="0" presId="urn:microsoft.com/office/officeart/2008/layout/LinedList"/>
    <dgm:cxn modelId="{DF9078B4-59A5-4742-9220-497F1F1DF1D0}" type="presParOf" srcId="{A8C65F94-C75F-4C93-9B2D-0542D0B6FE78}" destId="{183C708F-2CB1-41AF-A2E2-6FB1A6AC584F}" srcOrd="0" destOrd="0" presId="urn:microsoft.com/office/officeart/2008/layout/LinedList"/>
    <dgm:cxn modelId="{AE03526D-C8D1-4302-AF33-970F2DB575F7}" type="presParOf" srcId="{A8C65F94-C75F-4C93-9B2D-0542D0B6FE78}" destId="{EB2B8946-A3B6-41BC-8BD3-E360F77FB8B0}"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FF89A1-74BD-46E5-BADB-D7C7EE5CD73C}" type="doc">
      <dgm:prSet loTypeId="urn:microsoft.com/office/officeart/2008/layout/LinedList" loCatId="list" qsTypeId="urn:microsoft.com/office/officeart/2005/8/quickstyle/simple2" qsCatId="simple" csTypeId="urn:microsoft.com/office/officeart/2005/8/colors/accent5_2" csCatId="accent5" phldr="1"/>
      <dgm:spPr/>
      <dgm:t>
        <a:bodyPr/>
        <a:lstStyle/>
        <a:p>
          <a:endParaRPr lang="en-US"/>
        </a:p>
      </dgm:t>
    </dgm:pt>
    <dgm:pt modelId="{819106B5-17FA-41EC-B2D3-14E8B21DC72B}">
      <dgm:prSet/>
      <dgm:spPr/>
      <dgm:t>
        <a:bodyPr/>
        <a:lstStyle/>
        <a:p>
          <a:r>
            <a:rPr lang="nb-NO"/>
            <a:t>Sent by email from your secretary in Brussels ( Thank you Juliette - Welcome, Manu!) </a:t>
          </a:r>
          <a:endParaRPr lang="en-US"/>
        </a:p>
      </dgm:t>
    </dgm:pt>
    <dgm:pt modelId="{F1CC73F1-6629-47CB-9821-613ADB2B5CD4}" type="parTrans" cxnId="{6C391D9E-1327-45CE-96A4-C7595B0D04AD}">
      <dgm:prSet/>
      <dgm:spPr/>
      <dgm:t>
        <a:bodyPr/>
        <a:lstStyle/>
        <a:p>
          <a:endParaRPr lang="en-US"/>
        </a:p>
      </dgm:t>
    </dgm:pt>
    <dgm:pt modelId="{82E556A5-8625-4C5F-B7A4-41C8434ADD33}" type="sibTrans" cxnId="{6C391D9E-1327-45CE-96A4-C7595B0D04AD}">
      <dgm:prSet/>
      <dgm:spPr/>
      <dgm:t>
        <a:bodyPr/>
        <a:lstStyle/>
        <a:p>
          <a:endParaRPr lang="en-US"/>
        </a:p>
      </dgm:t>
    </dgm:pt>
    <dgm:pt modelId="{53CF92C5-5457-4C25-82F3-A5DFA0397106}">
      <dgm:prSet/>
      <dgm:spPr/>
      <dgm:t>
        <a:bodyPr/>
        <a:lstStyle/>
        <a:p>
          <a:r>
            <a:rPr lang="nb-NO"/>
            <a:t>Contains suggested actions performed according to Memberstates mandate. </a:t>
          </a:r>
          <a:endParaRPr lang="en-US"/>
        </a:p>
      </dgm:t>
    </dgm:pt>
    <dgm:pt modelId="{2082DBD1-4053-48B2-A979-92BB36D1E5FF}" type="parTrans" cxnId="{4899FC83-7B24-44CB-AA2A-C3B081C707D5}">
      <dgm:prSet/>
      <dgm:spPr/>
      <dgm:t>
        <a:bodyPr/>
        <a:lstStyle/>
        <a:p>
          <a:endParaRPr lang="en-US"/>
        </a:p>
      </dgm:t>
    </dgm:pt>
    <dgm:pt modelId="{468689B1-0F54-42B6-9B90-39311CD52945}" type="sibTrans" cxnId="{4899FC83-7B24-44CB-AA2A-C3B081C707D5}">
      <dgm:prSet/>
      <dgm:spPr/>
      <dgm:t>
        <a:bodyPr/>
        <a:lstStyle/>
        <a:p>
          <a:endParaRPr lang="en-US"/>
        </a:p>
      </dgm:t>
    </dgm:pt>
    <dgm:pt modelId="{18D41918-695C-4079-8EAD-6D41E9EF958E}">
      <dgm:prSet/>
      <dgm:spPr/>
      <dgm:t>
        <a:bodyPr/>
        <a:lstStyle/>
        <a:p>
          <a:r>
            <a:rPr lang="nb-NO" dirty="0" err="1"/>
            <a:t>Please</a:t>
          </a:r>
          <a:r>
            <a:rPr lang="nb-NO" dirty="0"/>
            <a:t> </a:t>
          </a:r>
          <a:r>
            <a:rPr lang="nb-NO" dirty="0" err="1"/>
            <a:t>read</a:t>
          </a:r>
          <a:r>
            <a:rPr lang="nb-NO" dirty="0"/>
            <a:t> / </a:t>
          </a:r>
          <a:r>
            <a:rPr lang="nb-NO" dirty="0" err="1"/>
            <a:t>react</a:t>
          </a:r>
          <a:r>
            <a:rPr lang="nb-NO" dirty="0"/>
            <a:t> to </a:t>
          </a:r>
          <a:r>
            <a:rPr lang="nb-NO" dirty="0" err="1"/>
            <a:t>ensure</a:t>
          </a:r>
          <a:r>
            <a:rPr lang="nb-NO" dirty="0"/>
            <a:t> </a:t>
          </a:r>
          <a:r>
            <a:rPr lang="nb-NO" dirty="0" err="1"/>
            <a:t>effect</a:t>
          </a:r>
          <a:r>
            <a:rPr lang="nb-NO" dirty="0"/>
            <a:t> and </a:t>
          </a:r>
          <a:r>
            <a:rPr lang="nb-NO" dirty="0" err="1"/>
            <a:t>impact</a:t>
          </a:r>
          <a:r>
            <a:rPr lang="nb-NO" dirty="0"/>
            <a:t> </a:t>
          </a:r>
          <a:r>
            <a:rPr lang="nb-NO" dirty="0" err="1"/>
            <a:t>on</a:t>
          </a:r>
          <a:r>
            <a:rPr lang="nb-NO" dirty="0"/>
            <a:t> EU </a:t>
          </a:r>
          <a:r>
            <a:rPr lang="nb-NO" dirty="0" err="1"/>
            <a:t>legislation</a:t>
          </a:r>
          <a:r>
            <a:rPr lang="nb-NO" dirty="0"/>
            <a:t> </a:t>
          </a:r>
          <a:endParaRPr lang="en-US" dirty="0"/>
        </a:p>
      </dgm:t>
    </dgm:pt>
    <dgm:pt modelId="{0EAB70FF-23DB-4E77-8CAC-34C3F09BFA24}" type="parTrans" cxnId="{025AC3AF-8D51-4B9B-A3F7-5B553623AFB0}">
      <dgm:prSet/>
      <dgm:spPr/>
      <dgm:t>
        <a:bodyPr/>
        <a:lstStyle/>
        <a:p>
          <a:endParaRPr lang="en-US"/>
        </a:p>
      </dgm:t>
    </dgm:pt>
    <dgm:pt modelId="{7F6ECD6B-5416-4999-89A9-35FC3ECEF08E}" type="sibTrans" cxnId="{025AC3AF-8D51-4B9B-A3F7-5B553623AFB0}">
      <dgm:prSet/>
      <dgm:spPr/>
      <dgm:t>
        <a:bodyPr/>
        <a:lstStyle/>
        <a:p>
          <a:endParaRPr lang="en-US"/>
        </a:p>
      </dgm:t>
    </dgm:pt>
    <dgm:pt modelId="{BEB01CCE-C164-47E9-8A83-2D7593158909}" type="pres">
      <dgm:prSet presAssocID="{F4FF89A1-74BD-46E5-BADB-D7C7EE5CD73C}" presName="vert0" presStyleCnt="0">
        <dgm:presLayoutVars>
          <dgm:dir/>
          <dgm:animOne val="branch"/>
          <dgm:animLvl val="lvl"/>
        </dgm:presLayoutVars>
      </dgm:prSet>
      <dgm:spPr/>
    </dgm:pt>
    <dgm:pt modelId="{3B4CB59D-6EF1-4D8B-B377-204FBE782DD4}" type="pres">
      <dgm:prSet presAssocID="{819106B5-17FA-41EC-B2D3-14E8B21DC72B}" presName="thickLine" presStyleLbl="alignNode1" presStyleIdx="0" presStyleCnt="3"/>
      <dgm:spPr/>
    </dgm:pt>
    <dgm:pt modelId="{F39419D1-EBA6-4826-9AD7-F9B86E6F5757}" type="pres">
      <dgm:prSet presAssocID="{819106B5-17FA-41EC-B2D3-14E8B21DC72B}" presName="horz1" presStyleCnt="0"/>
      <dgm:spPr/>
    </dgm:pt>
    <dgm:pt modelId="{8750C883-08AB-40D5-877A-CCBC30F788B2}" type="pres">
      <dgm:prSet presAssocID="{819106B5-17FA-41EC-B2D3-14E8B21DC72B}" presName="tx1" presStyleLbl="revTx" presStyleIdx="0" presStyleCnt="3"/>
      <dgm:spPr/>
    </dgm:pt>
    <dgm:pt modelId="{5B2BE861-866D-43A8-9E74-BD98F5D513DD}" type="pres">
      <dgm:prSet presAssocID="{819106B5-17FA-41EC-B2D3-14E8B21DC72B}" presName="vert1" presStyleCnt="0"/>
      <dgm:spPr/>
    </dgm:pt>
    <dgm:pt modelId="{C932E7AF-4F27-41E6-B4BA-6047AF9A7F30}" type="pres">
      <dgm:prSet presAssocID="{53CF92C5-5457-4C25-82F3-A5DFA0397106}" presName="thickLine" presStyleLbl="alignNode1" presStyleIdx="1" presStyleCnt="3"/>
      <dgm:spPr/>
    </dgm:pt>
    <dgm:pt modelId="{29774835-148D-4325-9B5B-0975D872E984}" type="pres">
      <dgm:prSet presAssocID="{53CF92C5-5457-4C25-82F3-A5DFA0397106}" presName="horz1" presStyleCnt="0"/>
      <dgm:spPr/>
    </dgm:pt>
    <dgm:pt modelId="{2AA567A0-4EEE-4214-82DF-B1D31B94E170}" type="pres">
      <dgm:prSet presAssocID="{53CF92C5-5457-4C25-82F3-A5DFA0397106}" presName="tx1" presStyleLbl="revTx" presStyleIdx="1" presStyleCnt="3"/>
      <dgm:spPr/>
    </dgm:pt>
    <dgm:pt modelId="{6312C1EB-E834-4CCA-A58B-A936056FE15C}" type="pres">
      <dgm:prSet presAssocID="{53CF92C5-5457-4C25-82F3-A5DFA0397106}" presName="vert1" presStyleCnt="0"/>
      <dgm:spPr/>
    </dgm:pt>
    <dgm:pt modelId="{9EBA5934-8F88-4283-BD84-21D231B544C0}" type="pres">
      <dgm:prSet presAssocID="{18D41918-695C-4079-8EAD-6D41E9EF958E}" presName="thickLine" presStyleLbl="alignNode1" presStyleIdx="2" presStyleCnt="3"/>
      <dgm:spPr/>
    </dgm:pt>
    <dgm:pt modelId="{7F940382-5EDC-42BA-B2F7-3B01BFED151C}" type="pres">
      <dgm:prSet presAssocID="{18D41918-695C-4079-8EAD-6D41E9EF958E}" presName="horz1" presStyleCnt="0"/>
      <dgm:spPr/>
    </dgm:pt>
    <dgm:pt modelId="{CE2B4190-EF14-4CF0-8ADC-9229D1631CC5}" type="pres">
      <dgm:prSet presAssocID="{18D41918-695C-4079-8EAD-6D41E9EF958E}" presName="tx1" presStyleLbl="revTx" presStyleIdx="2" presStyleCnt="3"/>
      <dgm:spPr/>
    </dgm:pt>
    <dgm:pt modelId="{83ECB9DB-8D63-4B2E-996F-9DC52491F183}" type="pres">
      <dgm:prSet presAssocID="{18D41918-695C-4079-8EAD-6D41E9EF958E}" presName="vert1" presStyleCnt="0"/>
      <dgm:spPr/>
    </dgm:pt>
  </dgm:ptLst>
  <dgm:cxnLst>
    <dgm:cxn modelId="{BB9C6F29-6781-4DC7-91C2-D027B7F64133}" type="presOf" srcId="{53CF92C5-5457-4C25-82F3-A5DFA0397106}" destId="{2AA567A0-4EEE-4214-82DF-B1D31B94E170}" srcOrd="0" destOrd="0" presId="urn:microsoft.com/office/officeart/2008/layout/LinedList"/>
    <dgm:cxn modelId="{8D04213F-FF9B-4D39-9603-C99D1AC90597}" type="presOf" srcId="{819106B5-17FA-41EC-B2D3-14E8B21DC72B}" destId="{8750C883-08AB-40D5-877A-CCBC30F788B2}" srcOrd="0" destOrd="0" presId="urn:microsoft.com/office/officeart/2008/layout/LinedList"/>
    <dgm:cxn modelId="{180D923F-C3C1-4014-9F67-9632D5B2D59D}" type="presOf" srcId="{F4FF89A1-74BD-46E5-BADB-D7C7EE5CD73C}" destId="{BEB01CCE-C164-47E9-8A83-2D7593158909}" srcOrd="0" destOrd="0" presId="urn:microsoft.com/office/officeart/2008/layout/LinedList"/>
    <dgm:cxn modelId="{4899FC83-7B24-44CB-AA2A-C3B081C707D5}" srcId="{F4FF89A1-74BD-46E5-BADB-D7C7EE5CD73C}" destId="{53CF92C5-5457-4C25-82F3-A5DFA0397106}" srcOrd="1" destOrd="0" parTransId="{2082DBD1-4053-48B2-A979-92BB36D1E5FF}" sibTransId="{468689B1-0F54-42B6-9B90-39311CD52945}"/>
    <dgm:cxn modelId="{6C391D9E-1327-45CE-96A4-C7595B0D04AD}" srcId="{F4FF89A1-74BD-46E5-BADB-D7C7EE5CD73C}" destId="{819106B5-17FA-41EC-B2D3-14E8B21DC72B}" srcOrd="0" destOrd="0" parTransId="{F1CC73F1-6629-47CB-9821-613ADB2B5CD4}" sibTransId="{82E556A5-8625-4C5F-B7A4-41C8434ADD33}"/>
    <dgm:cxn modelId="{025AC3AF-8D51-4B9B-A3F7-5B553623AFB0}" srcId="{F4FF89A1-74BD-46E5-BADB-D7C7EE5CD73C}" destId="{18D41918-695C-4079-8EAD-6D41E9EF958E}" srcOrd="2" destOrd="0" parTransId="{0EAB70FF-23DB-4E77-8CAC-34C3F09BFA24}" sibTransId="{7F6ECD6B-5416-4999-89A9-35FC3ECEF08E}"/>
    <dgm:cxn modelId="{D8F852E3-E001-426E-90DC-91F78D818EA8}" type="presOf" srcId="{18D41918-695C-4079-8EAD-6D41E9EF958E}" destId="{CE2B4190-EF14-4CF0-8ADC-9229D1631CC5}" srcOrd="0" destOrd="0" presId="urn:microsoft.com/office/officeart/2008/layout/LinedList"/>
    <dgm:cxn modelId="{57A6C259-6CD0-4C76-84F7-093D4F85AA62}" type="presParOf" srcId="{BEB01CCE-C164-47E9-8A83-2D7593158909}" destId="{3B4CB59D-6EF1-4D8B-B377-204FBE782DD4}" srcOrd="0" destOrd="0" presId="urn:microsoft.com/office/officeart/2008/layout/LinedList"/>
    <dgm:cxn modelId="{D24E5B1C-915A-45FA-A1ED-65F398AECE28}" type="presParOf" srcId="{BEB01CCE-C164-47E9-8A83-2D7593158909}" destId="{F39419D1-EBA6-4826-9AD7-F9B86E6F5757}" srcOrd="1" destOrd="0" presId="urn:microsoft.com/office/officeart/2008/layout/LinedList"/>
    <dgm:cxn modelId="{9455229A-AAD2-4A89-9B7F-76D98D5A9E17}" type="presParOf" srcId="{F39419D1-EBA6-4826-9AD7-F9B86E6F5757}" destId="{8750C883-08AB-40D5-877A-CCBC30F788B2}" srcOrd="0" destOrd="0" presId="urn:microsoft.com/office/officeart/2008/layout/LinedList"/>
    <dgm:cxn modelId="{DF6F9D29-BA39-4D12-867C-39A3A2BEE428}" type="presParOf" srcId="{F39419D1-EBA6-4826-9AD7-F9B86E6F5757}" destId="{5B2BE861-866D-43A8-9E74-BD98F5D513DD}" srcOrd="1" destOrd="0" presId="urn:microsoft.com/office/officeart/2008/layout/LinedList"/>
    <dgm:cxn modelId="{FE3A750C-8C81-426F-B054-336D19E1889B}" type="presParOf" srcId="{BEB01CCE-C164-47E9-8A83-2D7593158909}" destId="{C932E7AF-4F27-41E6-B4BA-6047AF9A7F30}" srcOrd="2" destOrd="0" presId="urn:microsoft.com/office/officeart/2008/layout/LinedList"/>
    <dgm:cxn modelId="{DED03F5C-062E-4297-B3DC-9AEDB6B4063A}" type="presParOf" srcId="{BEB01CCE-C164-47E9-8A83-2D7593158909}" destId="{29774835-148D-4325-9B5B-0975D872E984}" srcOrd="3" destOrd="0" presId="urn:microsoft.com/office/officeart/2008/layout/LinedList"/>
    <dgm:cxn modelId="{F931C1A8-E261-4A66-8CA0-BB983A395C95}" type="presParOf" srcId="{29774835-148D-4325-9B5B-0975D872E984}" destId="{2AA567A0-4EEE-4214-82DF-B1D31B94E170}" srcOrd="0" destOrd="0" presId="urn:microsoft.com/office/officeart/2008/layout/LinedList"/>
    <dgm:cxn modelId="{B8069F73-F57F-4F68-A576-EE0F4687880F}" type="presParOf" srcId="{29774835-148D-4325-9B5B-0975D872E984}" destId="{6312C1EB-E834-4CCA-A58B-A936056FE15C}" srcOrd="1" destOrd="0" presId="urn:microsoft.com/office/officeart/2008/layout/LinedList"/>
    <dgm:cxn modelId="{98B76708-A862-447F-8286-10A5EC602B4F}" type="presParOf" srcId="{BEB01CCE-C164-47E9-8A83-2D7593158909}" destId="{9EBA5934-8F88-4283-BD84-21D231B544C0}" srcOrd="4" destOrd="0" presId="urn:microsoft.com/office/officeart/2008/layout/LinedList"/>
    <dgm:cxn modelId="{0ABEF385-7B2D-4F85-9B77-D2A4918E3F72}" type="presParOf" srcId="{BEB01CCE-C164-47E9-8A83-2D7593158909}" destId="{7F940382-5EDC-42BA-B2F7-3B01BFED151C}" srcOrd="5" destOrd="0" presId="urn:microsoft.com/office/officeart/2008/layout/LinedList"/>
    <dgm:cxn modelId="{5B8915D1-8E22-4F91-94AD-4B9B62824630}" type="presParOf" srcId="{7F940382-5EDC-42BA-B2F7-3B01BFED151C}" destId="{CE2B4190-EF14-4CF0-8ADC-9229D1631CC5}" srcOrd="0" destOrd="0" presId="urn:microsoft.com/office/officeart/2008/layout/LinedList"/>
    <dgm:cxn modelId="{2EF874C8-861F-4FE3-B981-1802F028FBA8}" type="presParOf" srcId="{7F940382-5EDC-42BA-B2F7-3B01BFED151C}" destId="{83ECB9DB-8D63-4B2E-996F-9DC52491F183}"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9F5E814-0CCE-4DEE-89D2-BCFF1C78F8B1}"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EF27ADD-2E94-486B-ABE7-0F5A5FB5BF90}">
      <dgm:prSet/>
      <dgm:spPr/>
      <dgm:t>
        <a:bodyPr/>
        <a:lstStyle/>
        <a:p>
          <a:pPr>
            <a:lnSpc>
              <a:spcPct val="100000"/>
            </a:lnSpc>
          </a:pPr>
          <a:r>
            <a:rPr lang="nb-NO"/>
            <a:t>Board welcome to Oslo 2025</a:t>
          </a:r>
        </a:p>
        <a:p>
          <a:pPr>
            <a:lnSpc>
              <a:spcPct val="100000"/>
            </a:lnSpc>
          </a:pPr>
          <a:r>
            <a:rPr lang="nb-NO"/>
            <a:t>Full meeting in 2025</a:t>
          </a:r>
          <a:endParaRPr lang="en-US" dirty="0"/>
        </a:p>
      </dgm:t>
    </dgm:pt>
    <dgm:pt modelId="{87A01464-EC6A-4DE0-8FD5-745EB377BF4F}" type="parTrans" cxnId="{57B6FDA3-0603-4767-9CD1-C9E4AB2AEF66}">
      <dgm:prSet/>
      <dgm:spPr/>
      <dgm:t>
        <a:bodyPr/>
        <a:lstStyle/>
        <a:p>
          <a:endParaRPr lang="en-US"/>
        </a:p>
      </dgm:t>
    </dgm:pt>
    <dgm:pt modelId="{09A7B503-AC92-42D8-A840-F444960FD266}" type="sibTrans" cxnId="{57B6FDA3-0603-4767-9CD1-C9E4AB2AEF66}">
      <dgm:prSet/>
      <dgm:spPr/>
      <dgm:t>
        <a:bodyPr/>
        <a:lstStyle/>
        <a:p>
          <a:endParaRPr lang="en-US"/>
        </a:p>
      </dgm:t>
    </dgm:pt>
    <dgm:pt modelId="{654ABB59-4FE6-4DA7-BD29-B4E495126F6A}" type="pres">
      <dgm:prSet presAssocID="{19F5E814-0CCE-4DEE-89D2-BCFF1C78F8B1}" presName="root" presStyleCnt="0">
        <dgm:presLayoutVars>
          <dgm:dir/>
          <dgm:resizeHandles val="exact"/>
        </dgm:presLayoutVars>
      </dgm:prSet>
      <dgm:spPr/>
    </dgm:pt>
    <dgm:pt modelId="{4B36053D-F4A7-4473-BEA0-2A2AC30AA221}" type="pres">
      <dgm:prSet presAssocID="{4EF27ADD-2E94-486B-ABE7-0F5A5FB5BF90}" presName="compNode" presStyleCnt="0"/>
      <dgm:spPr/>
    </dgm:pt>
    <dgm:pt modelId="{224A4AE1-0326-4BFA-9E97-4D2B86972809}" type="pres">
      <dgm:prSet presAssocID="{4EF27ADD-2E94-486B-ABE7-0F5A5FB5BF90}"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vmerking"/>
        </a:ext>
      </dgm:extLst>
    </dgm:pt>
    <dgm:pt modelId="{677A6DEE-471D-4099-A471-36B742110613}" type="pres">
      <dgm:prSet presAssocID="{4EF27ADD-2E94-486B-ABE7-0F5A5FB5BF90}" presName="spaceRect" presStyleCnt="0"/>
      <dgm:spPr/>
    </dgm:pt>
    <dgm:pt modelId="{14630D28-A002-4F53-BC59-795B2CDA0F03}" type="pres">
      <dgm:prSet presAssocID="{4EF27ADD-2E94-486B-ABE7-0F5A5FB5BF90}" presName="textRect" presStyleLbl="revTx" presStyleIdx="0" presStyleCnt="1" custScaleX="111280" custScaleY="237843">
        <dgm:presLayoutVars>
          <dgm:chMax val="1"/>
          <dgm:chPref val="1"/>
        </dgm:presLayoutVars>
      </dgm:prSet>
      <dgm:spPr/>
    </dgm:pt>
  </dgm:ptLst>
  <dgm:cxnLst>
    <dgm:cxn modelId="{33082735-77FB-45FC-90B1-6AD4A1158B80}" type="presOf" srcId="{19F5E814-0CCE-4DEE-89D2-BCFF1C78F8B1}" destId="{654ABB59-4FE6-4DA7-BD29-B4E495126F6A}" srcOrd="0" destOrd="0" presId="urn:microsoft.com/office/officeart/2018/2/layout/IconLabelList"/>
    <dgm:cxn modelId="{F15AB07C-0731-47A2-A3F5-212D45357D4C}" type="presOf" srcId="{4EF27ADD-2E94-486B-ABE7-0F5A5FB5BF90}" destId="{14630D28-A002-4F53-BC59-795B2CDA0F03}" srcOrd="0" destOrd="0" presId="urn:microsoft.com/office/officeart/2018/2/layout/IconLabelList"/>
    <dgm:cxn modelId="{57B6FDA3-0603-4767-9CD1-C9E4AB2AEF66}" srcId="{19F5E814-0CCE-4DEE-89D2-BCFF1C78F8B1}" destId="{4EF27ADD-2E94-486B-ABE7-0F5A5FB5BF90}" srcOrd="0" destOrd="0" parTransId="{87A01464-EC6A-4DE0-8FD5-745EB377BF4F}" sibTransId="{09A7B503-AC92-42D8-A840-F444960FD266}"/>
    <dgm:cxn modelId="{8070BA3A-B940-42D4-B9F9-B93621382FD7}" type="presParOf" srcId="{654ABB59-4FE6-4DA7-BD29-B4E495126F6A}" destId="{4B36053D-F4A7-4473-BEA0-2A2AC30AA221}" srcOrd="0" destOrd="0" presId="urn:microsoft.com/office/officeart/2018/2/layout/IconLabelList"/>
    <dgm:cxn modelId="{F34921CD-D58F-46FD-8488-32D2DFEB368B}" type="presParOf" srcId="{4B36053D-F4A7-4473-BEA0-2A2AC30AA221}" destId="{224A4AE1-0326-4BFA-9E97-4D2B86972809}" srcOrd="0" destOrd="0" presId="urn:microsoft.com/office/officeart/2018/2/layout/IconLabelList"/>
    <dgm:cxn modelId="{221D5283-37A7-453D-A4CC-D0120F675C56}" type="presParOf" srcId="{4B36053D-F4A7-4473-BEA0-2A2AC30AA221}" destId="{677A6DEE-471D-4099-A471-36B742110613}" srcOrd="1" destOrd="0" presId="urn:microsoft.com/office/officeart/2018/2/layout/IconLabelList"/>
    <dgm:cxn modelId="{53B7FC0E-CCCA-49C6-BE7D-E571C98B67A7}" type="presParOf" srcId="{4B36053D-F4A7-4473-BEA0-2A2AC30AA221}" destId="{14630D28-A002-4F53-BC59-795B2CDA0F03}"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70852D1-2265-4395-A349-BE08A090BA0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6512EFD7-4BF2-4ADE-8778-5E6251E81215}">
      <dgm:prSet/>
      <dgm:spPr/>
      <dgm:t>
        <a:bodyPr/>
        <a:lstStyle/>
        <a:p>
          <a:r>
            <a:rPr lang="nb-NO" dirty="0" err="1"/>
            <a:t>Look</a:t>
          </a:r>
          <a:r>
            <a:rPr lang="nb-NO" dirty="0"/>
            <a:t> at </a:t>
          </a:r>
          <a:r>
            <a:rPr lang="nb-NO" dirty="0" err="1"/>
            <a:t>our</a:t>
          </a:r>
          <a:r>
            <a:rPr lang="nb-NO" dirty="0"/>
            <a:t> </a:t>
          </a:r>
          <a:r>
            <a:rPr lang="nb-NO" dirty="0" err="1"/>
            <a:t>sucessstory</a:t>
          </a:r>
          <a:r>
            <a:rPr lang="nb-NO" dirty="0"/>
            <a:t> EPBD – still </a:t>
          </a:r>
          <a:r>
            <a:rPr lang="nb-NO" dirty="0" err="1"/>
            <a:t>needs</a:t>
          </a:r>
          <a:r>
            <a:rPr lang="nb-NO" dirty="0"/>
            <a:t> </a:t>
          </a:r>
          <a:r>
            <a:rPr lang="nb-NO" dirty="0" err="1"/>
            <a:t>follow</a:t>
          </a:r>
          <a:r>
            <a:rPr lang="nb-NO" dirty="0"/>
            <a:t> - up  </a:t>
          </a:r>
          <a:endParaRPr lang="en-US" dirty="0"/>
        </a:p>
      </dgm:t>
    </dgm:pt>
    <dgm:pt modelId="{30BD33E3-D5D9-4040-B4E6-A7928C1DAABF}" type="parTrans" cxnId="{146ABF2D-C32F-49DB-8EF1-F898856E7554}">
      <dgm:prSet/>
      <dgm:spPr/>
      <dgm:t>
        <a:bodyPr/>
        <a:lstStyle/>
        <a:p>
          <a:endParaRPr lang="en-US"/>
        </a:p>
      </dgm:t>
    </dgm:pt>
    <dgm:pt modelId="{41BC90D7-20FB-4859-8A35-1A3F2E172712}" type="sibTrans" cxnId="{146ABF2D-C32F-49DB-8EF1-F898856E7554}">
      <dgm:prSet/>
      <dgm:spPr/>
      <dgm:t>
        <a:bodyPr/>
        <a:lstStyle/>
        <a:p>
          <a:endParaRPr lang="en-US"/>
        </a:p>
      </dgm:t>
    </dgm:pt>
    <dgm:pt modelId="{F4D828E3-F476-4FA1-9185-9AD3C317AA4B}">
      <dgm:prSet/>
      <dgm:spPr/>
      <dgm:t>
        <a:bodyPr/>
        <a:lstStyle/>
        <a:p>
          <a:r>
            <a:rPr lang="nb-NO" dirty="0"/>
            <a:t>New </a:t>
          </a:r>
          <a:r>
            <a:rPr lang="nb-NO" dirty="0" err="1"/>
            <a:t>dark</a:t>
          </a:r>
          <a:r>
            <a:rPr lang="nb-NO" dirty="0"/>
            <a:t> skies - </a:t>
          </a:r>
          <a:r>
            <a:rPr lang="nb-NO" dirty="0" err="1"/>
            <a:t>taxonomy</a:t>
          </a:r>
          <a:endParaRPr lang="en-US" dirty="0"/>
        </a:p>
      </dgm:t>
    </dgm:pt>
    <dgm:pt modelId="{5C9F9248-35C6-4B14-9397-12ED0578D092}" type="parTrans" cxnId="{7311EA0A-C3A2-4D09-B2DC-E0F7B962AB7B}">
      <dgm:prSet/>
      <dgm:spPr/>
      <dgm:t>
        <a:bodyPr/>
        <a:lstStyle/>
        <a:p>
          <a:endParaRPr lang="en-US"/>
        </a:p>
      </dgm:t>
    </dgm:pt>
    <dgm:pt modelId="{33684B83-B418-4BC0-9AE6-3D541C2FE73E}" type="sibTrans" cxnId="{7311EA0A-C3A2-4D09-B2DC-E0F7B962AB7B}">
      <dgm:prSet/>
      <dgm:spPr/>
      <dgm:t>
        <a:bodyPr/>
        <a:lstStyle/>
        <a:p>
          <a:endParaRPr lang="en-US"/>
        </a:p>
      </dgm:t>
    </dgm:pt>
    <dgm:pt modelId="{6357CA2E-99D1-408C-9742-6F6415E132C0}">
      <dgm:prSet/>
      <dgm:spPr/>
      <dgm:t>
        <a:bodyPr/>
        <a:lstStyle/>
        <a:p>
          <a:r>
            <a:rPr lang="nb-NO" dirty="0" err="1"/>
            <a:t>Need</a:t>
          </a:r>
          <a:r>
            <a:rPr lang="nb-NO" dirty="0"/>
            <a:t> </a:t>
          </a:r>
          <a:r>
            <a:rPr lang="nb-NO" dirty="0" err="1"/>
            <a:t>new</a:t>
          </a:r>
          <a:r>
            <a:rPr lang="nb-NO" dirty="0"/>
            <a:t> and old </a:t>
          </a:r>
          <a:r>
            <a:rPr lang="nb-NO" dirty="0" err="1"/>
            <a:t>heroes</a:t>
          </a:r>
          <a:r>
            <a:rPr lang="nb-NO" dirty="0"/>
            <a:t>! </a:t>
          </a:r>
          <a:r>
            <a:rPr lang="nb-NO" dirty="0" err="1"/>
            <a:t>Solidary</a:t>
          </a:r>
          <a:r>
            <a:rPr lang="nb-NO" dirty="0"/>
            <a:t> </a:t>
          </a:r>
          <a:r>
            <a:rPr lang="nb-NO" dirty="0" err="1"/>
            <a:t>work</a:t>
          </a:r>
          <a:r>
            <a:rPr lang="nb-NO" dirty="0"/>
            <a:t> </a:t>
          </a:r>
          <a:endParaRPr lang="en-US" dirty="0"/>
        </a:p>
      </dgm:t>
    </dgm:pt>
    <dgm:pt modelId="{673A7164-CA31-47AE-9A0A-AE3524813DFA}" type="parTrans" cxnId="{24EEFA85-DD45-495F-912C-DC74E7789D64}">
      <dgm:prSet/>
      <dgm:spPr/>
      <dgm:t>
        <a:bodyPr/>
        <a:lstStyle/>
        <a:p>
          <a:endParaRPr lang="en-US"/>
        </a:p>
      </dgm:t>
    </dgm:pt>
    <dgm:pt modelId="{DEB0FD35-3AE5-4C08-A9F6-D0BD9497B41E}" type="sibTrans" cxnId="{24EEFA85-DD45-495F-912C-DC74E7789D64}">
      <dgm:prSet/>
      <dgm:spPr/>
      <dgm:t>
        <a:bodyPr/>
        <a:lstStyle/>
        <a:p>
          <a:endParaRPr lang="en-US"/>
        </a:p>
      </dgm:t>
    </dgm:pt>
    <dgm:pt modelId="{A119EC93-4175-4293-BE5A-2ED1C891D6B2}" type="pres">
      <dgm:prSet presAssocID="{470852D1-2265-4395-A349-BE08A090BA0F}" presName="linear" presStyleCnt="0">
        <dgm:presLayoutVars>
          <dgm:animLvl val="lvl"/>
          <dgm:resizeHandles val="exact"/>
        </dgm:presLayoutVars>
      </dgm:prSet>
      <dgm:spPr/>
    </dgm:pt>
    <dgm:pt modelId="{C048F311-56B7-4DED-9B95-9B34B58CF5F0}" type="pres">
      <dgm:prSet presAssocID="{6512EFD7-4BF2-4ADE-8778-5E6251E81215}" presName="parentText" presStyleLbl="node1" presStyleIdx="0" presStyleCnt="3">
        <dgm:presLayoutVars>
          <dgm:chMax val="0"/>
          <dgm:bulletEnabled val="1"/>
        </dgm:presLayoutVars>
      </dgm:prSet>
      <dgm:spPr/>
    </dgm:pt>
    <dgm:pt modelId="{12B13379-0772-41E8-BF7E-E2C089423A0C}" type="pres">
      <dgm:prSet presAssocID="{41BC90D7-20FB-4859-8A35-1A3F2E172712}" presName="spacer" presStyleCnt="0"/>
      <dgm:spPr/>
    </dgm:pt>
    <dgm:pt modelId="{9D638E25-9955-4AF3-8E3A-C03BCAE99E66}" type="pres">
      <dgm:prSet presAssocID="{F4D828E3-F476-4FA1-9185-9AD3C317AA4B}" presName="parentText" presStyleLbl="node1" presStyleIdx="1" presStyleCnt="3">
        <dgm:presLayoutVars>
          <dgm:chMax val="0"/>
          <dgm:bulletEnabled val="1"/>
        </dgm:presLayoutVars>
      </dgm:prSet>
      <dgm:spPr/>
    </dgm:pt>
    <dgm:pt modelId="{67CF3B1D-5F6A-43B2-B3A3-473B554D979F}" type="pres">
      <dgm:prSet presAssocID="{33684B83-B418-4BC0-9AE6-3D541C2FE73E}" presName="spacer" presStyleCnt="0"/>
      <dgm:spPr/>
    </dgm:pt>
    <dgm:pt modelId="{359D275D-9583-4854-BFB4-A3F6975E70FF}" type="pres">
      <dgm:prSet presAssocID="{6357CA2E-99D1-408C-9742-6F6415E132C0}" presName="parentText" presStyleLbl="node1" presStyleIdx="2" presStyleCnt="3">
        <dgm:presLayoutVars>
          <dgm:chMax val="0"/>
          <dgm:bulletEnabled val="1"/>
        </dgm:presLayoutVars>
      </dgm:prSet>
      <dgm:spPr/>
    </dgm:pt>
  </dgm:ptLst>
  <dgm:cxnLst>
    <dgm:cxn modelId="{7311EA0A-C3A2-4D09-B2DC-E0F7B962AB7B}" srcId="{470852D1-2265-4395-A349-BE08A090BA0F}" destId="{F4D828E3-F476-4FA1-9185-9AD3C317AA4B}" srcOrd="1" destOrd="0" parTransId="{5C9F9248-35C6-4B14-9397-12ED0578D092}" sibTransId="{33684B83-B418-4BC0-9AE6-3D541C2FE73E}"/>
    <dgm:cxn modelId="{146ABF2D-C32F-49DB-8EF1-F898856E7554}" srcId="{470852D1-2265-4395-A349-BE08A090BA0F}" destId="{6512EFD7-4BF2-4ADE-8778-5E6251E81215}" srcOrd="0" destOrd="0" parTransId="{30BD33E3-D5D9-4040-B4E6-A7928C1DAABF}" sibTransId="{41BC90D7-20FB-4859-8A35-1A3F2E172712}"/>
    <dgm:cxn modelId="{13B41C77-8976-45F7-B69D-6ACCF0EE949A}" type="presOf" srcId="{F4D828E3-F476-4FA1-9185-9AD3C317AA4B}" destId="{9D638E25-9955-4AF3-8E3A-C03BCAE99E66}" srcOrd="0" destOrd="0" presId="urn:microsoft.com/office/officeart/2005/8/layout/vList2"/>
    <dgm:cxn modelId="{24EEFA85-DD45-495F-912C-DC74E7789D64}" srcId="{470852D1-2265-4395-A349-BE08A090BA0F}" destId="{6357CA2E-99D1-408C-9742-6F6415E132C0}" srcOrd="2" destOrd="0" parTransId="{673A7164-CA31-47AE-9A0A-AE3524813DFA}" sibTransId="{DEB0FD35-3AE5-4C08-A9F6-D0BD9497B41E}"/>
    <dgm:cxn modelId="{89F34B93-4A8F-4D7D-93C9-490FE1C0D4A7}" type="presOf" srcId="{470852D1-2265-4395-A349-BE08A090BA0F}" destId="{A119EC93-4175-4293-BE5A-2ED1C891D6B2}" srcOrd="0" destOrd="0" presId="urn:microsoft.com/office/officeart/2005/8/layout/vList2"/>
    <dgm:cxn modelId="{E1009E9C-1FA1-48A4-985D-0E093ED59268}" type="presOf" srcId="{6512EFD7-4BF2-4ADE-8778-5E6251E81215}" destId="{C048F311-56B7-4DED-9B95-9B34B58CF5F0}" srcOrd="0" destOrd="0" presId="urn:microsoft.com/office/officeart/2005/8/layout/vList2"/>
    <dgm:cxn modelId="{4EDE2FD6-DB91-4A1E-A673-E9B7FE3BF9A4}" type="presOf" srcId="{6357CA2E-99D1-408C-9742-6F6415E132C0}" destId="{359D275D-9583-4854-BFB4-A3F6975E70FF}" srcOrd="0" destOrd="0" presId="urn:microsoft.com/office/officeart/2005/8/layout/vList2"/>
    <dgm:cxn modelId="{87DFEC8F-1628-49C6-A813-236C3514D52D}" type="presParOf" srcId="{A119EC93-4175-4293-BE5A-2ED1C891D6B2}" destId="{C048F311-56B7-4DED-9B95-9B34B58CF5F0}" srcOrd="0" destOrd="0" presId="urn:microsoft.com/office/officeart/2005/8/layout/vList2"/>
    <dgm:cxn modelId="{9E1461A4-EA2D-4F0A-9A2F-C30DFD302E62}" type="presParOf" srcId="{A119EC93-4175-4293-BE5A-2ED1C891D6B2}" destId="{12B13379-0772-41E8-BF7E-E2C089423A0C}" srcOrd="1" destOrd="0" presId="urn:microsoft.com/office/officeart/2005/8/layout/vList2"/>
    <dgm:cxn modelId="{54C3F66F-A6E7-4BEB-B577-0C59967536DC}" type="presParOf" srcId="{A119EC93-4175-4293-BE5A-2ED1C891D6B2}" destId="{9D638E25-9955-4AF3-8E3A-C03BCAE99E66}" srcOrd="2" destOrd="0" presId="urn:microsoft.com/office/officeart/2005/8/layout/vList2"/>
    <dgm:cxn modelId="{5897D6BD-0F3F-4575-B7C8-AD8DE940D994}" type="presParOf" srcId="{A119EC93-4175-4293-BE5A-2ED1C891D6B2}" destId="{67CF3B1D-5F6A-43B2-B3A3-473B554D979F}" srcOrd="3" destOrd="0" presId="urn:microsoft.com/office/officeart/2005/8/layout/vList2"/>
    <dgm:cxn modelId="{D0555760-CF9C-4E00-A9E8-2A4D7FD2BA8D}" type="presParOf" srcId="{A119EC93-4175-4293-BE5A-2ED1C891D6B2}" destId="{359D275D-9583-4854-BFB4-A3F6975E70FF}"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68A6AD-35B5-439E-96A7-36E257C86DF1}">
      <dsp:nvSpPr>
        <dsp:cNvPr id="0" name=""/>
        <dsp:cNvSpPr/>
      </dsp:nvSpPr>
      <dsp:spPr>
        <a:xfrm>
          <a:off x="0" y="661"/>
          <a:ext cx="62107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0166F9B-E0C2-454D-B24E-F419E6B6B5BF}">
      <dsp:nvSpPr>
        <dsp:cNvPr id="0" name=""/>
        <dsp:cNvSpPr/>
      </dsp:nvSpPr>
      <dsp:spPr>
        <a:xfrm>
          <a:off x="0" y="661"/>
          <a:ext cx="6204685" cy="2403965"/>
        </a:xfrm>
        <a:prstGeom prst="rect">
          <a:avLst/>
        </a:prstGeom>
        <a:solidFill>
          <a:schemeClr val="accent4">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nb-NO" sz="1600" kern="1200" dirty="0"/>
            <a:t>1. OBSERVATORYFUNCTION </a:t>
          </a:r>
        </a:p>
        <a:p>
          <a:pPr marL="0" lvl="0" indent="0" algn="l" defTabSz="711200">
            <a:lnSpc>
              <a:spcPct val="90000"/>
            </a:lnSpc>
            <a:spcBef>
              <a:spcPct val="0"/>
            </a:spcBef>
            <a:spcAft>
              <a:spcPct val="35000"/>
            </a:spcAft>
            <a:buNone/>
          </a:pPr>
          <a:r>
            <a:rPr lang="en-US" sz="1600" b="1" kern="1200" dirty="0"/>
            <a:t>CORE  ACTIVITY IN EHLF. </a:t>
          </a:r>
        </a:p>
        <a:p>
          <a:pPr marL="0" lvl="0" indent="0" algn="l" defTabSz="711200">
            <a:lnSpc>
              <a:spcPct val="90000"/>
            </a:lnSpc>
            <a:spcBef>
              <a:spcPct val="0"/>
            </a:spcBef>
            <a:spcAft>
              <a:spcPct val="35000"/>
            </a:spcAft>
            <a:buNone/>
          </a:pPr>
          <a:r>
            <a:rPr lang="en-US" sz="1600" kern="1200" dirty="0"/>
            <a:t>NEWS FROM WHERE? EUR LEX / REPORTS FROM STAKEHOLDERS</a:t>
          </a:r>
        </a:p>
        <a:p>
          <a:pPr marL="0" lvl="0" indent="0" algn="l" defTabSz="711200">
            <a:lnSpc>
              <a:spcPct val="90000"/>
            </a:lnSpc>
            <a:spcBef>
              <a:spcPct val="0"/>
            </a:spcBef>
            <a:spcAft>
              <a:spcPct val="35000"/>
            </a:spcAft>
            <a:buNone/>
          </a:pPr>
          <a:r>
            <a:rPr lang="en-US" sz="1600" kern="1200" dirty="0"/>
            <a:t>BRUSSELS EUR LEX COURSE TO LIFT COMPETENCE AND ASSURE EACH MEMBERS BASIS FOR </a:t>
          </a:r>
          <a:r>
            <a:rPr lang="en-US" sz="1600" b="1" kern="1200" dirty="0"/>
            <a:t>INDEPENDENT WORK </a:t>
          </a:r>
          <a:endParaRPr lang="nb-NO" sz="1600" b="1" kern="1200" dirty="0"/>
        </a:p>
        <a:p>
          <a:pPr marL="0" lvl="0" indent="0" algn="l" defTabSz="711200">
            <a:lnSpc>
              <a:spcPct val="90000"/>
            </a:lnSpc>
            <a:spcBef>
              <a:spcPct val="0"/>
            </a:spcBef>
            <a:spcAft>
              <a:spcPct val="35000"/>
            </a:spcAft>
            <a:buNone/>
          </a:pPr>
          <a:r>
            <a:rPr lang="en-US" sz="1600" kern="1200" dirty="0"/>
            <a:t>EMAIL EVERY MONDAY FROM CHAIR WITH REPORTS ON NEW FINDINGS – NEED MORE HANDS ON DECK </a:t>
          </a:r>
          <a:endParaRPr lang="nb-NO" sz="1600" kern="1200" dirty="0"/>
        </a:p>
        <a:p>
          <a:pPr marL="0" lvl="0" indent="0" algn="l" defTabSz="711200">
            <a:lnSpc>
              <a:spcPct val="90000"/>
            </a:lnSpc>
            <a:spcBef>
              <a:spcPct val="0"/>
            </a:spcBef>
            <a:spcAft>
              <a:spcPct val="35000"/>
            </a:spcAft>
            <a:buNone/>
          </a:pPr>
          <a:endParaRPr lang="nb-NO" sz="700" kern="1200" dirty="0"/>
        </a:p>
        <a:p>
          <a:pPr marL="0" lvl="0" indent="0" algn="l" defTabSz="711200">
            <a:lnSpc>
              <a:spcPct val="90000"/>
            </a:lnSpc>
            <a:spcBef>
              <a:spcPct val="0"/>
            </a:spcBef>
            <a:spcAft>
              <a:spcPct val="35000"/>
            </a:spcAft>
            <a:buNone/>
          </a:pPr>
          <a:endParaRPr lang="en-US" sz="700" kern="1200" dirty="0"/>
        </a:p>
      </dsp:txBody>
      <dsp:txXfrm>
        <a:off x="0" y="661"/>
        <a:ext cx="6204685" cy="2403965"/>
      </dsp:txXfrm>
    </dsp:sp>
    <dsp:sp modelId="{1DDB66DC-6E7C-470D-BF6D-002DE8226965}">
      <dsp:nvSpPr>
        <dsp:cNvPr id="0" name=""/>
        <dsp:cNvSpPr/>
      </dsp:nvSpPr>
      <dsp:spPr>
        <a:xfrm>
          <a:off x="0" y="2404627"/>
          <a:ext cx="62107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C5076FB-7A9F-41A8-A1C7-ADE8C5030AD6}">
      <dsp:nvSpPr>
        <dsp:cNvPr id="0" name=""/>
        <dsp:cNvSpPr/>
      </dsp:nvSpPr>
      <dsp:spPr>
        <a:xfrm>
          <a:off x="0" y="2404627"/>
          <a:ext cx="6210740" cy="1801033"/>
        </a:xfrm>
        <a:prstGeom prst="rect">
          <a:avLst/>
        </a:prstGeom>
        <a:solidFill>
          <a:schemeClr val="accent1">
            <a:lumMod val="40000"/>
            <a:lumOff val="6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2. CIRCULATE INFO IN TIMELY MATTER TO YOUR INSTITUTIONS</a:t>
          </a:r>
        </a:p>
        <a:p>
          <a:pPr marL="0" lvl="0" indent="0" algn="l" defTabSz="711200">
            <a:lnSpc>
              <a:spcPct val="90000"/>
            </a:lnSpc>
            <a:spcBef>
              <a:spcPct val="0"/>
            </a:spcBef>
            <a:spcAft>
              <a:spcPct val="35000"/>
            </a:spcAft>
            <a:buNone/>
          </a:pPr>
          <a:endParaRPr lang="en-US" sz="1100" kern="1200" dirty="0"/>
        </a:p>
        <a:p>
          <a:pPr marL="0" lvl="0" indent="0" algn="l" defTabSz="711200">
            <a:lnSpc>
              <a:spcPct val="90000"/>
            </a:lnSpc>
            <a:spcBef>
              <a:spcPct val="0"/>
            </a:spcBef>
            <a:spcAft>
              <a:spcPct val="35000"/>
            </a:spcAft>
            <a:buNone/>
          </a:pPr>
          <a:r>
            <a:rPr lang="en-US" sz="1600" kern="1200" dirty="0"/>
            <a:t>ALERTS – A MEMO WITH SUGGESTED ACTION BY HEADS / MEMBERS </a:t>
          </a:r>
        </a:p>
      </dsp:txBody>
      <dsp:txXfrm>
        <a:off x="0" y="2404627"/>
        <a:ext cx="6210740" cy="1801033"/>
      </dsp:txXfrm>
    </dsp:sp>
    <dsp:sp modelId="{4CB73BA3-0594-4214-B728-AA81187ECC76}">
      <dsp:nvSpPr>
        <dsp:cNvPr id="0" name=""/>
        <dsp:cNvSpPr/>
      </dsp:nvSpPr>
      <dsp:spPr>
        <a:xfrm>
          <a:off x="0" y="4205661"/>
          <a:ext cx="62107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83C708F-2CB1-41AF-A2E2-6FB1A6AC584F}">
      <dsp:nvSpPr>
        <dsp:cNvPr id="0" name=""/>
        <dsp:cNvSpPr/>
      </dsp:nvSpPr>
      <dsp:spPr>
        <a:xfrm>
          <a:off x="0" y="4205661"/>
          <a:ext cx="6210740" cy="1801033"/>
        </a:xfrm>
        <a:prstGeom prst="rect">
          <a:avLst/>
        </a:prstGeom>
        <a:solidFill>
          <a:schemeClr val="accent6">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marR="0" lvl="0" indent="0" algn="l" defTabSz="914400" eaLnBrk="1" fontAlgn="auto" latinLnBrk="0" hangingPunct="1">
            <a:lnSpc>
              <a:spcPct val="90000"/>
            </a:lnSpc>
            <a:spcBef>
              <a:spcPct val="0"/>
            </a:spcBef>
            <a:spcAft>
              <a:spcPts val="0"/>
            </a:spcAft>
            <a:buClrTx/>
            <a:buSzTx/>
            <a:buFontTx/>
            <a:buNone/>
            <a:tabLst/>
            <a:defRPr/>
          </a:pPr>
          <a:endParaRPr lang="en-US" sz="1600" kern="1200" dirty="0"/>
        </a:p>
        <a:p>
          <a:pPr marL="0" marR="0" lvl="0" indent="0" algn="l" defTabSz="914400" eaLnBrk="1" fontAlgn="auto" latinLnBrk="0" hangingPunct="1">
            <a:lnSpc>
              <a:spcPct val="90000"/>
            </a:lnSpc>
            <a:spcBef>
              <a:spcPct val="0"/>
            </a:spcBef>
            <a:spcAft>
              <a:spcPts val="0"/>
            </a:spcAft>
            <a:buClrTx/>
            <a:buSzTx/>
            <a:buFontTx/>
            <a:buNone/>
            <a:tabLst/>
            <a:defRPr/>
          </a:pPr>
          <a:r>
            <a:rPr lang="en-US" sz="1600" kern="1200" dirty="0"/>
            <a:t>3. MAY </a:t>
          </a:r>
          <a:r>
            <a:rPr lang="nb-NO" sz="1600" kern="1200" dirty="0"/>
            <a:t>MAKE RECOMANDATIONS FOR REVISED  WORDING / EFFECT</a:t>
          </a:r>
        </a:p>
        <a:p>
          <a:pPr marL="0" marR="0" lvl="0" indent="0" algn="l" defTabSz="914400" eaLnBrk="1" fontAlgn="auto" latinLnBrk="0" hangingPunct="1">
            <a:lnSpc>
              <a:spcPct val="90000"/>
            </a:lnSpc>
            <a:spcBef>
              <a:spcPct val="0"/>
            </a:spcBef>
            <a:spcAft>
              <a:spcPts val="0"/>
            </a:spcAft>
            <a:buClrTx/>
            <a:buSzTx/>
            <a:buFontTx/>
            <a:buNone/>
            <a:tabLst/>
            <a:defRPr/>
          </a:pPr>
          <a:endParaRPr lang="nb-NO" sz="1100" kern="1200" dirty="0"/>
        </a:p>
        <a:p>
          <a:pPr marL="0" marR="0" lvl="0" indent="0" algn="l" defTabSz="914400" eaLnBrk="1" fontAlgn="auto" latinLnBrk="0" hangingPunct="1">
            <a:lnSpc>
              <a:spcPct val="90000"/>
            </a:lnSpc>
            <a:spcBef>
              <a:spcPct val="0"/>
            </a:spcBef>
            <a:spcAft>
              <a:spcPts val="0"/>
            </a:spcAft>
            <a:buClrTx/>
            <a:buSzTx/>
            <a:buFontTx/>
            <a:buNone/>
            <a:tabLst/>
            <a:defRPr/>
          </a:pPr>
          <a:r>
            <a:rPr lang="nb-NO" sz="1600" kern="1200" dirty="0"/>
            <a:t>IN ALLIANCE WITH OTHER DIRECTORATS, RESPONSIBLE FOR THE RELEVANT REGULATION</a:t>
          </a:r>
        </a:p>
        <a:p>
          <a:pPr marL="0" marR="0" lvl="0" indent="0" algn="l" defTabSz="914400" eaLnBrk="1" fontAlgn="auto" latinLnBrk="0" hangingPunct="1">
            <a:lnSpc>
              <a:spcPct val="90000"/>
            </a:lnSpc>
            <a:spcBef>
              <a:spcPct val="0"/>
            </a:spcBef>
            <a:spcAft>
              <a:spcPts val="0"/>
            </a:spcAft>
            <a:buClrTx/>
            <a:buSzTx/>
            <a:buFontTx/>
            <a:buNone/>
            <a:tabLst/>
            <a:defRPr/>
          </a:pPr>
          <a:r>
            <a:rPr lang="nb-NO" sz="1600" kern="1200" dirty="0"/>
            <a:t>OPEN CALLS </a:t>
          </a:r>
        </a:p>
        <a:p>
          <a:pPr marL="0" marR="0" lvl="0" indent="0" algn="l" defTabSz="914400" eaLnBrk="1" fontAlgn="auto" latinLnBrk="0" hangingPunct="1">
            <a:lnSpc>
              <a:spcPct val="90000"/>
            </a:lnSpc>
            <a:spcBef>
              <a:spcPct val="0"/>
            </a:spcBef>
            <a:spcAft>
              <a:spcPts val="0"/>
            </a:spcAft>
            <a:buClrTx/>
            <a:buSzTx/>
            <a:buFontTx/>
            <a:buNone/>
            <a:tabLst/>
            <a:defRPr/>
          </a:pPr>
          <a:r>
            <a:rPr lang="nb-NO" sz="1600" kern="1200" dirty="0"/>
            <a:t>GOLD STANDARD INSTEAD OF EXCEMPTIONS </a:t>
          </a:r>
        </a:p>
        <a:p>
          <a:pPr marL="0" marR="0" lvl="0" indent="0" algn="l" defTabSz="914400" eaLnBrk="1" fontAlgn="auto" latinLnBrk="0" hangingPunct="1">
            <a:lnSpc>
              <a:spcPct val="90000"/>
            </a:lnSpc>
            <a:spcBef>
              <a:spcPct val="0"/>
            </a:spcBef>
            <a:spcAft>
              <a:spcPts val="0"/>
            </a:spcAft>
            <a:buClrTx/>
            <a:buSzTx/>
            <a:buFontTx/>
            <a:buNone/>
            <a:tabLst/>
            <a:defRPr/>
          </a:pPr>
          <a:r>
            <a:rPr lang="nb-NO" sz="1600" kern="1200" dirty="0"/>
            <a:t>EXPERT GROUPS</a:t>
          </a:r>
        </a:p>
        <a:p>
          <a:pPr marL="0" lvl="0" algn="l" defTabSz="711200">
            <a:lnSpc>
              <a:spcPct val="90000"/>
            </a:lnSpc>
            <a:spcBef>
              <a:spcPct val="0"/>
            </a:spcBef>
            <a:spcAft>
              <a:spcPct val="35000"/>
            </a:spcAft>
            <a:buNone/>
          </a:pPr>
          <a:endParaRPr lang="nb-NO" sz="1100" kern="1200" dirty="0"/>
        </a:p>
        <a:p>
          <a:pPr marL="0" lvl="0" algn="l" defTabSz="711200">
            <a:lnSpc>
              <a:spcPct val="90000"/>
            </a:lnSpc>
            <a:spcBef>
              <a:spcPct val="0"/>
            </a:spcBef>
            <a:spcAft>
              <a:spcPct val="35000"/>
            </a:spcAft>
            <a:buNone/>
          </a:pPr>
          <a:endParaRPr lang="en-US" sz="1100" kern="1200" dirty="0"/>
        </a:p>
      </dsp:txBody>
      <dsp:txXfrm>
        <a:off x="0" y="4205661"/>
        <a:ext cx="6210740" cy="18010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CB59D-6EF1-4D8B-B377-204FBE782DD4}">
      <dsp:nvSpPr>
        <dsp:cNvPr id="0" name=""/>
        <dsp:cNvSpPr/>
      </dsp:nvSpPr>
      <dsp:spPr>
        <a:xfrm>
          <a:off x="0" y="1880"/>
          <a:ext cx="4864875"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750C883-08AB-40D5-877A-CCBC30F788B2}">
      <dsp:nvSpPr>
        <dsp:cNvPr id="0" name=""/>
        <dsp:cNvSpPr/>
      </dsp:nvSpPr>
      <dsp:spPr>
        <a:xfrm>
          <a:off x="0" y="1880"/>
          <a:ext cx="4864875" cy="1282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nb-NO" sz="2500" kern="1200"/>
            <a:t>Sent by email from your secretary in Brussels ( Thank you Juliette - Welcome, Manu!) </a:t>
          </a:r>
          <a:endParaRPr lang="en-US" sz="2500" kern="1200"/>
        </a:p>
      </dsp:txBody>
      <dsp:txXfrm>
        <a:off x="0" y="1880"/>
        <a:ext cx="4864875" cy="1282321"/>
      </dsp:txXfrm>
    </dsp:sp>
    <dsp:sp modelId="{C932E7AF-4F27-41E6-B4BA-6047AF9A7F30}">
      <dsp:nvSpPr>
        <dsp:cNvPr id="0" name=""/>
        <dsp:cNvSpPr/>
      </dsp:nvSpPr>
      <dsp:spPr>
        <a:xfrm>
          <a:off x="0" y="1284201"/>
          <a:ext cx="4864875"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AA567A0-4EEE-4214-82DF-B1D31B94E170}">
      <dsp:nvSpPr>
        <dsp:cNvPr id="0" name=""/>
        <dsp:cNvSpPr/>
      </dsp:nvSpPr>
      <dsp:spPr>
        <a:xfrm>
          <a:off x="0" y="1284201"/>
          <a:ext cx="4864875" cy="1282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nb-NO" sz="2500" kern="1200"/>
            <a:t>Contains suggested actions performed according to Memberstates mandate. </a:t>
          </a:r>
          <a:endParaRPr lang="en-US" sz="2500" kern="1200"/>
        </a:p>
      </dsp:txBody>
      <dsp:txXfrm>
        <a:off x="0" y="1284201"/>
        <a:ext cx="4864875" cy="1282321"/>
      </dsp:txXfrm>
    </dsp:sp>
    <dsp:sp modelId="{9EBA5934-8F88-4283-BD84-21D231B544C0}">
      <dsp:nvSpPr>
        <dsp:cNvPr id="0" name=""/>
        <dsp:cNvSpPr/>
      </dsp:nvSpPr>
      <dsp:spPr>
        <a:xfrm>
          <a:off x="0" y="2566522"/>
          <a:ext cx="4864875"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E2B4190-EF14-4CF0-8ADC-9229D1631CC5}">
      <dsp:nvSpPr>
        <dsp:cNvPr id="0" name=""/>
        <dsp:cNvSpPr/>
      </dsp:nvSpPr>
      <dsp:spPr>
        <a:xfrm>
          <a:off x="0" y="2566522"/>
          <a:ext cx="4864875" cy="1282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nb-NO" sz="2500" kern="1200" dirty="0" err="1"/>
            <a:t>Please</a:t>
          </a:r>
          <a:r>
            <a:rPr lang="nb-NO" sz="2500" kern="1200" dirty="0"/>
            <a:t> </a:t>
          </a:r>
          <a:r>
            <a:rPr lang="nb-NO" sz="2500" kern="1200" dirty="0" err="1"/>
            <a:t>read</a:t>
          </a:r>
          <a:r>
            <a:rPr lang="nb-NO" sz="2500" kern="1200" dirty="0"/>
            <a:t> / </a:t>
          </a:r>
          <a:r>
            <a:rPr lang="nb-NO" sz="2500" kern="1200" dirty="0" err="1"/>
            <a:t>react</a:t>
          </a:r>
          <a:r>
            <a:rPr lang="nb-NO" sz="2500" kern="1200" dirty="0"/>
            <a:t> to </a:t>
          </a:r>
          <a:r>
            <a:rPr lang="nb-NO" sz="2500" kern="1200" dirty="0" err="1"/>
            <a:t>ensure</a:t>
          </a:r>
          <a:r>
            <a:rPr lang="nb-NO" sz="2500" kern="1200" dirty="0"/>
            <a:t> </a:t>
          </a:r>
          <a:r>
            <a:rPr lang="nb-NO" sz="2500" kern="1200" dirty="0" err="1"/>
            <a:t>effect</a:t>
          </a:r>
          <a:r>
            <a:rPr lang="nb-NO" sz="2500" kern="1200" dirty="0"/>
            <a:t> and </a:t>
          </a:r>
          <a:r>
            <a:rPr lang="nb-NO" sz="2500" kern="1200" dirty="0" err="1"/>
            <a:t>impact</a:t>
          </a:r>
          <a:r>
            <a:rPr lang="nb-NO" sz="2500" kern="1200" dirty="0"/>
            <a:t> </a:t>
          </a:r>
          <a:r>
            <a:rPr lang="nb-NO" sz="2500" kern="1200" dirty="0" err="1"/>
            <a:t>on</a:t>
          </a:r>
          <a:r>
            <a:rPr lang="nb-NO" sz="2500" kern="1200" dirty="0"/>
            <a:t> EU </a:t>
          </a:r>
          <a:r>
            <a:rPr lang="nb-NO" sz="2500" kern="1200" dirty="0" err="1"/>
            <a:t>legislation</a:t>
          </a:r>
          <a:r>
            <a:rPr lang="nb-NO" sz="2500" kern="1200" dirty="0"/>
            <a:t> </a:t>
          </a:r>
          <a:endParaRPr lang="en-US" sz="2500" kern="1200" dirty="0"/>
        </a:p>
      </dsp:txBody>
      <dsp:txXfrm>
        <a:off x="0" y="2566522"/>
        <a:ext cx="4864875" cy="12823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4A4AE1-0326-4BFA-9E97-4D2B86972809}">
      <dsp:nvSpPr>
        <dsp:cNvPr id="0" name=""/>
        <dsp:cNvSpPr/>
      </dsp:nvSpPr>
      <dsp:spPr>
        <a:xfrm>
          <a:off x="2211956" y="1387545"/>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630D28-A002-4F53-BC59-795B2CDA0F03}">
      <dsp:nvSpPr>
        <dsp:cNvPr id="0" name=""/>
        <dsp:cNvSpPr/>
      </dsp:nvSpPr>
      <dsp:spPr>
        <a:xfrm>
          <a:off x="780308" y="3305597"/>
          <a:ext cx="4807296" cy="1712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77950">
            <a:lnSpc>
              <a:spcPct val="100000"/>
            </a:lnSpc>
            <a:spcBef>
              <a:spcPct val="0"/>
            </a:spcBef>
            <a:spcAft>
              <a:spcPct val="35000"/>
            </a:spcAft>
            <a:buNone/>
          </a:pPr>
          <a:r>
            <a:rPr lang="nb-NO" sz="3100" kern="1200"/>
            <a:t>Board welcome to Oslo 2025</a:t>
          </a:r>
        </a:p>
        <a:p>
          <a:pPr marL="0" lvl="0" indent="0" algn="ctr" defTabSz="1377950">
            <a:lnSpc>
              <a:spcPct val="100000"/>
            </a:lnSpc>
            <a:spcBef>
              <a:spcPct val="0"/>
            </a:spcBef>
            <a:spcAft>
              <a:spcPct val="35000"/>
            </a:spcAft>
            <a:buNone/>
          </a:pPr>
          <a:r>
            <a:rPr lang="nb-NO" sz="3100" kern="1200"/>
            <a:t>Full meeting in 2025</a:t>
          </a:r>
          <a:endParaRPr lang="en-US" sz="3100" kern="1200" dirty="0"/>
        </a:p>
      </dsp:txBody>
      <dsp:txXfrm>
        <a:off x="780308" y="3305597"/>
        <a:ext cx="4807296" cy="17124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48F311-56B7-4DED-9B95-9B34B58CF5F0}">
      <dsp:nvSpPr>
        <dsp:cNvPr id="0" name=""/>
        <dsp:cNvSpPr/>
      </dsp:nvSpPr>
      <dsp:spPr>
        <a:xfrm>
          <a:off x="0" y="763356"/>
          <a:ext cx="6367912" cy="15514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nb-NO" sz="3900" kern="1200" dirty="0" err="1"/>
            <a:t>Look</a:t>
          </a:r>
          <a:r>
            <a:rPr lang="nb-NO" sz="3900" kern="1200" dirty="0"/>
            <a:t> at </a:t>
          </a:r>
          <a:r>
            <a:rPr lang="nb-NO" sz="3900" kern="1200" dirty="0" err="1"/>
            <a:t>our</a:t>
          </a:r>
          <a:r>
            <a:rPr lang="nb-NO" sz="3900" kern="1200" dirty="0"/>
            <a:t> </a:t>
          </a:r>
          <a:r>
            <a:rPr lang="nb-NO" sz="3900" kern="1200" dirty="0" err="1"/>
            <a:t>sucessstory</a:t>
          </a:r>
          <a:r>
            <a:rPr lang="nb-NO" sz="3900" kern="1200" dirty="0"/>
            <a:t> EPBD – still </a:t>
          </a:r>
          <a:r>
            <a:rPr lang="nb-NO" sz="3900" kern="1200" dirty="0" err="1"/>
            <a:t>needs</a:t>
          </a:r>
          <a:r>
            <a:rPr lang="nb-NO" sz="3900" kern="1200" dirty="0"/>
            <a:t> </a:t>
          </a:r>
          <a:r>
            <a:rPr lang="nb-NO" sz="3900" kern="1200" dirty="0" err="1"/>
            <a:t>follow</a:t>
          </a:r>
          <a:r>
            <a:rPr lang="nb-NO" sz="3900" kern="1200" dirty="0"/>
            <a:t> - up  </a:t>
          </a:r>
          <a:endParaRPr lang="en-US" sz="3900" kern="1200" dirty="0"/>
        </a:p>
      </dsp:txBody>
      <dsp:txXfrm>
        <a:off x="75734" y="839090"/>
        <a:ext cx="6216444" cy="1399952"/>
      </dsp:txXfrm>
    </dsp:sp>
    <dsp:sp modelId="{9D638E25-9955-4AF3-8E3A-C03BCAE99E66}">
      <dsp:nvSpPr>
        <dsp:cNvPr id="0" name=""/>
        <dsp:cNvSpPr/>
      </dsp:nvSpPr>
      <dsp:spPr>
        <a:xfrm>
          <a:off x="0" y="2427096"/>
          <a:ext cx="6367912" cy="155142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nb-NO" sz="3900" kern="1200" dirty="0"/>
            <a:t>New </a:t>
          </a:r>
          <a:r>
            <a:rPr lang="nb-NO" sz="3900" kern="1200" dirty="0" err="1"/>
            <a:t>dark</a:t>
          </a:r>
          <a:r>
            <a:rPr lang="nb-NO" sz="3900" kern="1200" dirty="0"/>
            <a:t> skies - </a:t>
          </a:r>
          <a:r>
            <a:rPr lang="nb-NO" sz="3900" kern="1200" dirty="0" err="1"/>
            <a:t>taxonomy</a:t>
          </a:r>
          <a:endParaRPr lang="en-US" sz="3900" kern="1200" dirty="0"/>
        </a:p>
      </dsp:txBody>
      <dsp:txXfrm>
        <a:off x="75734" y="2502830"/>
        <a:ext cx="6216444" cy="1399952"/>
      </dsp:txXfrm>
    </dsp:sp>
    <dsp:sp modelId="{359D275D-9583-4854-BFB4-A3F6975E70FF}">
      <dsp:nvSpPr>
        <dsp:cNvPr id="0" name=""/>
        <dsp:cNvSpPr/>
      </dsp:nvSpPr>
      <dsp:spPr>
        <a:xfrm>
          <a:off x="0" y="4090836"/>
          <a:ext cx="6367912" cy="155142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nb-NO" sz="3900" kern="1200" dirty="0" err="1"/>
            <a:t>Need</a:t>
          </a:r>
          <a:r>
            <a:rPr lang="nb-NO" sz="3900" kern="1200" dirty="0"/>
            <a:t> </a:t>
          </a:r>
          <a:r>
            <a:rPr lang="nb-NO" sz="3900" kern="1200" dirty="0" err="1"/>
            <a:t>new</a:t>
          </a:r>
          <a:r>
            <a:rPr lang="nb-NO" sz="3900" kern="1200" dirty="0"/>
            <a:t> and old </a:t>
          </a:r>
          <a:r>
            <a:rPr lang="nb-NO" sz="3900" kern="1200" dirty="0" err="1"/>
            <a:t>heroes</a:t>
          </a:r>
          <a:r>
            <a:rPr lang="nb-NO" sz="3900" kern="1200" dirty="0"/>
            <a:t>! </a:t>
          </a:r>
          <a:r>
            <a:rPr lang="nb-NO" sz="3900" kern="1200" dirty="0" err="1"/>
            <a:t>Solidary</a:t>
          </a:r>
          <a:r>
            <a:rPr lang="nb-NO" sz="3900" kern="1200" dirty="0"/>
            <a:t> </a:t>
          </a:r>
          <a:r>
            <a:rPr lang="nb-NO" sz="3900" kern="1200" dirty="0" err="1"/>
            <a:t>work</a:t>
          </a:r>
          <a:r>
            <a:rPr lang="nb-NO" sz="3900" kern="1200" dirty="0"/>
            <a:t> </a:t>
          </a:r>
          <a:endParaRPr lang="en-US" sz="3900" kern="1200" dirty="0"/>
        </a:p>
      </dsp:txBody>
      <dsp:txXfrm>
        <a:off x="75734" y="4166570"/>
        <a:ext cx="6216444" cy="139995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E5B3AC-7B24-4B78-A359-BD7119DFFD2A}" type="datetimeFigureOut">
              <a:rPr lang="nb-NO" smtClean="0"/>
              <a:t>05.12.2024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A42559-02E1-4C2D-AD0A-F06AAF21D17F}" type="slidenum">
              <a:rPr lang="nb-NO" smtClean="0"/>
              <a:t>‹#›</a:t>
            </a:fld>
            <a:endParaRPr lang="nb-NO"/>
          </a:p>
        </p:txBody>
      </p:sp>
    </p:spTree>
    <p:extLst>
      <p:ext uri="{BB962C8B-B14F-4D97-AF65-F5344CB8AC3E}">
        <p14:creationId xmlns:p14="http://schemas.microsoft.com/office/powerpoint/2010/main" val="3386558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Thank</a:t>
            </a:r>
            <a:r>
              <a:rPr lang="nb-NO" dirty="0"/>
              <a:t> you, </a:t>
            </a:r>
            <a:r>
              <a:rPr lang="nb-NO" dirty="0" err="1"/>
              <a:t>Manu</a:t>
            </a:r>
            <a:r>
              <a:rPr lang="nb-NO" dirty="0"/>
              <a:t> – and </a:t>
            </a:r>
            <a:r>
              <a:rPr lang="nb-NO" dirty="0" err="1"/>
              <a:t>welcome</a:t>
            </a:r>
            <a:r>
              <a:rPr lang="nb-NO" dirty="0"/>
              <a:t> </a:t>
            </a:r>
            <a:r>
              <a:rPr lang="nb-NO" dirty="0" err="1"/>
              <a:t>onboard</a:t>
            </a:r>
            <a:r>
              <a:rPr lang="nb-NO" dirty="0"/>
              <a:t>, </a:t>
            </a:r>
            <a:r>
              <a:rPr lang="nb-NO" dirty="0" err="1"/>
              <a:t>its</a:t>
            </a:r>
            <a:r>
              <a:rPr lang="nb-NO" dirty="0"/>
              <a:t> </a:t>
            </a:r>
            <a:r>
              <a:rPr lang="nb-NO" dirty="0" err="1"/>
              <a:t>already</a:t>
            </a:r>
            <a:r>
              <a:rPr lang="nb-NO" dirty="0"/>
              <a:t> </a:t>
            </a:r>
            <a:r>
              <a:rPr lang="nb-NO" dirty="0" err="1"/>
              <a:t>been</a:t>
            </a:r>
            <a:r>
              <a:rPr lang="nb-NO" dirty="0"/>
              <a:t> a </a:t>
            </a:r>
            <a:r>
              <a:rPr lang="nb-NO" dirty="0" err="1"/>
              <a:t>great</a:t>
            </a:r>
            <a:r>
              <a:rPr lang="nb-NO" dirty="0"/>
              <a:t> </a:t>
            </a:r>
            <a:r>
              <a:rPr lang="nb-NO" dirty="0" err="1"/>
              <a:t>pleasure</a:t>
            </a:r>
            <a:r>
              <a:rPr lang="nb-NO" dirty="0"/>
              <a:t>. </a:t>
            </a:r>
            <a:r>
              <a:rPr lang="nb-NO" dirty="0" err="1"/>
              <a:t>Dear</a:t>
            </a:r>
            <a:r>
              <a:rPr lang="nb-NO" dirty="0"/>
              <a:t> hosts, </a:t>
            </a:r>
            <a:r>
              <a:rPr lang="nb-NO" dirty="0" err="1"/>
              <a:t>directors</a:t>
            </a:r>
            <a:r>
              <a:rPr lang="nb-NO" dirty="0"/>
              <a:t>, </a:t>
            </a:r>
            <a:r>
              <a:rPr lang="nb-NO" dirty="0" err="1"/>
              <a:t>dear</a:t>
            </a:r>
            <a:r>
              <a:rPr lang="nb-NO" dirty="0"/>
              <a:t> </a:t>
            </a:r>
            <a:r>
              <a:rPr lang="nb-NO" dirty="0" err="1"/>
              <a:t>everyone</a:t>
            </a:r>
            <a:r>
              <a:rPr lang="nb-NO" dirty="0"/>
              <a:t> -..My </a:t>
            </a:r>
            <a:r>
              <a:rPr lang="nb-NO" dirty="0" err="1"/>
              <a:t>name</a:t>
            </a:r>
            <a:r>
              <a:rPr lang="nb-NO" dirty="0"/>
              <a:t> is Tove Elise Ihler and I am the </a:t>
            </a:r>
            <a:r>
              <a:rPr lang="nb-NO" dirty="0" err="1"/>
              <a:t>current</a:t>
            </a:r>
            <a:r>
              <a:rPr lang="nb-NO" dirty="0"/>
              <a:t> </a:t>
            </a:r>
            <a:r>
              <a:rPr lang="nb-NO" dirty="0" err="1"/>
              <a:t>chair</a:t>
            </a:r>
            <a:r>
              <a:rPr lang="nb-NO" dirty="0"/>
              <a:t> </a:t>
            </a:r>
            <a:r>
              <a:rPr lang="nb-NO" dirty="0" err="1"/>
              <a:t>of</a:t>
            </a:r>
            <a:r>
              <a:rPr lang="nb-NO" dirty="0"/>
              <a:t> the EHLF, </a:t>
            </a:r>
            <a:r>
              <a:rPr lang="nb-NO" dirty="0" err="1"/>
              <a:t>here</a:t>
            </a:r>
            <a:r>
              <a:rPr lang="nb-NO" dirty="0"/>
              <a:t> to </a:t>
            </a:r>
            <a:r>
              <a:rPr lang="nb-NO" dirty="0" err="1"/>
              <a:t>give</a:t>
            </a:r>
            <a:r>
              <a:rPr lang="nb-NO" dirty="0"/>
              <a:t> you an </a:t>
            </a:r>
            <a:r>
              <a:rPr lang="nb-NO" dirty="0" err="1"/>
              <a:t>update</a:t>
            </a:r>
            <a:r>
              <a:rPr lang="nb-NO" dirty="0"/>
              <a:t> from the European Heritage Legal Forum. </a:t>
            </a:r>
            <a:r>
              <a:rPr lang="nb-NO" dirty="0" err="1"/>
              <a:t>Its</a:t>
            </a:r>
            <a:r>
              <a:rPr lang="nb-NO" dirty="0"/>
              <a:t> a </a:t>
            </a:r>
            <a:r>
              <a:rPr lang="nb-NO" dirty="0" err="1"/>
              <a:t>pleasure</a:t>
            </a:r>
            <a:r>
              <a:rPr lang="nb-NO" dirty="0"/>
              <a:t> to </a:t>
            </a:r>
            <a:r>
              <a:rPr lang="nb-NO" dirty="0" err="1"/>
              <a:t>meet</a:t>
            </a:r>
            <a:r>
              <a:rPr lang="nb-NO" dirty="0"/>
              <a:t> all </a:t>
            </a:r>
            <a:r>
              <a:rPr lang="nb-NO" dirty="0" err="1"/>
              <a:t>of</a:t>
            </a:r>
            <a:r>
              <a:rPr lang="nb-NO" dirty="0"/>
              <a:t> you </a:t>
            </a:r>
            <a:r>
              <a:rPr lang="nb-NO" dirty="0" err="1"/>
              <a:t>again</a:t>
            </a:r>
            <a:r>
              <a:rPr lang="nb-NO" dirty="0"/>
              <a:t>. I </a:t>
            </a:r>
            <a:r>
              <a:rPr lang="nb-NO" dirty="0" err="1"/>
              <a:t>will</a:t>
            </a:r>
            <a:r>
              <a:rPr lang="nb-NO" dirty="0"/>
              <a:t> talk </a:t>
            </a:r>
            <a:r>
              <a:rPr lang="nb-NO" dirty="0" err="1"/>
              <a:t>about</a:t>
            </a:r>
            <a:r>
              <a:rPr lang="nb-NO" dirty="0"/>
              <a:t> the legal forums </a:t>
            </a:r>
            <a:r>
              <a:rPr lang="nb-NO" dirty="0" err="1"/>
              <a:t>work</a:t>
            </a:r>
            <a:r>
              <a:rPr lang="nb-NO" dirty="0"/>
              <a:t>, the </a:t>
            </a:r>
            <a:r>
              <a:rPr lang="nb-NO" dirty="0" err="1"/>
              <a:t>recent</a:t>
            </a:r>
            <a:r>
              <a:rPr lang="nb-NO" dirty="0"/>
              <a:t> developments and the </a:t>
            </a:r>
            <a:r>
              <a:rPr lang="nb-NO" dirty="0" err="1"/>
              <a:t>current</a:t>
            </a:r>
            <a:r>
              <a:rPr lang="nb-NO" dirty="0"/>
              <a:t> </a:t>
            </a:r>
            <a:r>
              <a:rPr lang="nb-NO" dirty="0" err="1"/>
              <a:t>challenging</a:t>
            </a:r>
            <a:r>
              <a:rPr lang="nb-NO" dirty="0"/>
              <a:t> </a:t>
            </a:r>
            <a:r>
              <a:rPr lang="nb-NO" dirty="0" err="1"/>
              <a:t>directives</a:t>
            </a:r>
            <a:r>
              <a:rPr lang="nb-NO" dirty="0"/>
              <a:t> </a:t>
            </a:r>
            <a:r>
              <a:rPr lang="nb-NO" dirty="0" err="1"/>
              <a:t>posing</a:t>
            </a:r>
            <a:r>
              <a:rPr lang="nb-NO" dirty="0"/>
              <a:t> a negative </a:t>
            </a:r>
            <a:r>
              <a:rPr lang="nb-NO" dirty="0" err="1"/>
              <a:t>impact</a:t>
            </a:r>
            <a:r>
              <a:rPr lang="nb-NO" dirty="0"/>
              <a:t> to European </a:t>
            </a:r>
            <a:r>
              <a:rPr lang="nb-NO" dirty="0" err="1"/>
              <a:t>cultural</a:t>
            </a:r>
            <a:r>
              <a:rPr lang="nb-NO" dirty="0"/>
              <a:t> </a:t>
            </a:r>
            <a:r>
              <a:rPr lang="nb-NO" dirty="0" err="1"/>
              <a:t>heritage</a:t>
            </a:r>
            <a:r>
              <a:rPr lang="nb-NO" dirty="0"/>
              <a:t>.</a:t>
            </a:r>
          </a:p>
        </p:txBody>
      </p:sp>
      <p:sp>
        <p:nvSpPr>
          <p:cNvPr id="4" name="Plassholder for lysbildenummer 3"/>
          <p:cNvSpPr>
            <a:spLocks noGrp="1"/>
          </p:cNvSpPr>
          <p:nvPr>
            <p:ph type="sldNum" sz="quarter" idx="5"/>
          </p:nvPr>
        </p:nvSpPr>
        <p:spPr/>
        <p:txBody>
          <a:bodyPr/>
          <a:lstStyle/>
          <a:p>
            <a:fld id="{3BA42559-02E1-4C2D-AD0A-F06AAF21D17F}" type="slidenum">
              <a:rPr lang="nb-NO" smtClean="0"/>
              <a:t>1</a:t>
            </a:fld>
            <a:endParaRPr lang="nb-NO"/>
          </a:p>
        </p:txBody>
      </p:sp>
    </p:spTree>
    <p:extLst>
      <p:ext uri="{BB962C8B-B14F-4D97-AF65-F5344CB8AC3E}">
        <p14:creationId xmlns:p14="http://schemas.microsoft.com/office/powerpoint/2010/main" val="75422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 </a:t>
            </a:r>
            <a:r>
              <a:rPr lang="nb-NO" dirty="0" err="1"/>
              <a:t>wanted</a:t>
            </a:r>
            <a:r>
              <a:rPr lang="nb-NO" dirty="0"/>
              <a:t> to start </a:t>
            </a:r>
            <a:r>
              <a:rPr lang="nb-NO" dirty="0" err="1"/>
              <a:t>with</a:t>
            </a:r>
            <a:r>
              <a:rPr lang="nb-NO" dirty="0"/>
              <a:t> </a:t>
            </a:r>
            <a:r>
              <a:rPr lang="nb-NO" dirty="0" err="1"/>
              <a:t>reminding</a:t>
            </a:r>
            <a:r>
              <a:rPr lang="nb-NO" dirty="0"/>
              <a:t> </a:t>
            </a:r>
            <a:r>
              <a:rPr lang="nb-NO" dirty="0" err="1"/>
              <a:t>everyone</a:t>
            </a:r>
            <a:r>
              <a:rPr lang="nb-NO" dirty="0"/>
              <a:t> </a:t>
            </a:r>
            <a:r>
              <a:rPr lang="nb-NO" dirty="0" err="1"/>
              <a:t>of</a:t>
            </a:r>
            <a:r>
              <a:rPr lang="nb-NO" dirty="0"/>
              <a:t> the </a:t>
            </a:r>
            <a:r>
              <a:rPr lang="nb-NO" dirty="0" err="1"/>
              <a:t>starting</a:t>
            </a:r>
            <a:r>
              <a:rPr lang="nb-NO" dirty="0"/>
              <a:t> </a:t>
            </a:r>
            <a:r>
              <a:rPr lang="nb-NO" dirty="0" err="1"/>
              <a:t>point</a:t>
            </a:r>
            <a:r>
              <a:rPr lang="nb-NO" dirty="0"/>
              <a:t> </a:t>
            </a:r>
            <a:r>
              <a:rPr lang="nb-NO" dirty="0" err="1"/>
              <a:t>of</a:t>
            </a:r>
            <a:r>
              <a:rPr lang="nb-NO" dirty="0"/>
              <a:t> the European Heritage legal forum and the </a:t>
            </a:r>
            <a:r>
              <a:rPr lang="nb-NO" dirty="0" err="1"/>
              <a:t>core</a:t>
            </a:r>
            <a:r>
              <a:rPr lang="nb-NO" dirty="0"/>
              <a:t> </a:t>
            </a:r>
            <a:r>
              <a:rPr lang="nb-NO" dirty="0" err="1"/>
              <a:t>activities</a:t>
            </a:r>
            <a:r>
              <a:rPr lang="nb-NO" dirty="0"/>
              <a:t> in </a:t>
            </a:r>
            <a:r>
              <a:rPr lang="nb-NO" dirty="0" err="1"/>
              <a:t>this</a:t>
            </a:r>
            <a:r>
              <a:rPr lang="nb-NO" dirty="0"/>
              <a:t> sub </a:t>
            </a:r>
            <a:r>
              <a:rPr lang="nb-NO" dirty="0" err="1"/>
              <a:t>comittee</a:t>
            </a:r>
            <a:r>
              <a:rPr lang="nb-NO" dirty="0"/>
              <a:t>. If you </a:t>
            </a:r>
            <a:r>
              <a:rPr lang="nb-NO" dirty="0" err="1"/>
              <a:t>look</a:t>
            </a:r>
            <a:r>
              <a:rPr lang="nb-NO" dirty="0"/>
              <a:t> at the info at </a:t>
            </a:r>
            <a:r>
              <a:rPr lang="nb-NO" dirty="0" err="1"/>
              <a:t>our</a:t>
            </a:r>
            <a:r>
              <a:rPr lang="nb-NO" dirty="0"/>
              <a:t> </a:t>
            </a:r>
            <a:r>
              <a:rPr lang="nb-NO" dirty="0" err="1"/>
              <a:t>webpage</a:t>
            </a:r>
            <a:r>
              <a:rPr lang="nb-NO" dirty="0"/>
              <a:t>, it states </a:t>
            </a:r>
            <a:r>
              <a:rPr lang="nb-NO" dirty="0" err="1"/>
              <a:t>that</a:t>
            </a:r>
            <a:r>
              <a:rPr lang="nb-NO" dirty="0"/>
              <a:t> « The </a:t>
            </a:r>
            <a:r>
              <a:rPr lang="nb-NO" dirty="0" err="1"/>
              <a:t>mission</a:t>
            </a:r>
            <a:r>
              <a:rPr lang="nb-NO" dirty="0"/>
              <a:t> </a:t>
            </a:r>
            <a:r>
              <a:rPr lang="nb-NO" dirty="0" err="1"/>
              <a:t>of</a:t>
            </a:r>
            <a:r>
              <a:rPr lang="nb-NO" dirty="0"/>
              <a:t> the ……..»  is to </a:t>
            </a:r>
            <a:r>
              <a:rPr lang="nb-NO" dirty="0" err="1"/>
              <a:t>follow</a:t>
            </a:r>
            <a:r>
              <a:rPr lang="nb-NO" dirty="0"/>
              <a:t> the </a:t>
            </a:r>
            <a:r>
              <a:rPr lang="nb-NO" dirty="0" err="1"/>
              <a:t>new</a:t>
            </a:r>
            <a:r>
              <a:rPr lang="nb-NO" dirty="0"/>
              <a:t> </a:t>
            </a:r>
            <a:r>
              <a:rPr lang="nb-NO" dirty="0" err="1"/>
              <a:t>inititaives</a:t>
            </a:r>
            <a:r>
              <a:rPr lang="nb-NO" dirty="0"/>
              <a:t> in EU – </a:t>
            </a:r>
            <a:r>
              <a:rPr lang="nb-NO" dirty="0" err="1"/>
              <a:t>legislation</a:t>
            </a:r>
            <a:r>
              <a:rPr lang="nb-NO" dirty="0"/>
              <a:t>, </a:t>
            </a:r>
            <a:r>
              <a:rPr lang="nb-NO" dirty="0" err="1"/>
              <a:t>particularly</a:t>
            </a:r>
            <a:r>
              <a:rPr lang="nb-NO" dirty="0"/>
              <a:t> the </a:t>
            </a:r>
            <a:r>
              <a:rPr lang="nb-NO" dirty="0" err="1"/>
              <a:t>ones</a:t>
            </a:r>
            <a:r>
              <a:rPr lang="nb-NO" dirty="0"/>
              <a:t> </a:t>
            </a:r>
            <a:r>
              <a:rPr lang="nb-NO" dirty="0" err="1"/>
              <a:t>posing</a:t>
            </a:r>
            <a:r>
              <a:rPr lang="nb-NO" dirty="0"/>
              <a:t> </a:t>
            </a:r>
            <a:r>
              <a:rPr lang="nb-NO" dirty="0" err="1"/>
              <a:t>threats</a:t>
            </a:r>
            <a:r>
              <a:rPr lang="nb-NO" dirty="0"/>
              <a:t> to the </a:t>
            </a:r>
            <a:r>
              <a:rPr lang="nb-NO" dirty="0" err="1"/>
              <a:t>heritage</a:t>
            </a:r>
            <a:r>
              <a:rPr lang="nb-NO" dirty="0"/>
              <a:t> in </a:t>
            </a:r>
            <a:r>
              <a:rPr lang="nb-NO" dirty="0" err="1"/>
              <a:t>varoius</a:t>
            </a:r>
            <a:r>
              <a:rPr lang="nb-NO" dirty="0"/>
              <a:t> forms -  be it </a:t>
            </a:r>
            <a:r>
              <a:rPr lang="nb-NO" dirty="0" err="1"/>
              <a:t>substances</a:t>
            </a:r>
            <a:r>
              <a:rPr lang="nb-NO" dirty="0"/>
              <a:t> </a:t>
            </a:r>
            <a:r>
              <a:rPr lang="nb-NO" dirty="0" err="1"/>
              <a:t>needed</a:t>
            </a:r>
            <a:r>
              <a:rPr lang="nb-NO" dirty="0"/>
              <a:t> in </a:t>
            </a:r>
            <a:r>
              <a:rPr lang="nb-NO" dirty="0" err="1"/>
              <a:t>heritage</a:t>
            </a:r>
            <a:r>
              <a:rPr lang="nb-NO" dirty="0"/>
              <a:t> </a:t>
            </a:r>
            <a:r>
              <a:rPr lang="nb-NO" dirty="0" err="1"/>
              <a:t>conservation</a:t>
            </a:r>
            <a:r>
              <a:rPr lang="nb-NO" dirty="0"/>
              <a:t> </a:t>
            </a:r>
            <a:r>
              <a:rPr lang="nb-NO" dirty="0" err="1"/>
              <a:t>beeing</a:t>
            </a:r>
            <a:r>
              <a:rPr lang="nb-NO" dirty="0"/>
              <a:t> </a:t>
            </a:r>
            <a:r>
              <a:rPr lang="nb-NO" dirty="0" err="1"/>
              <a:t>banned</a:t>
            </a:r>
            <a:r>
              <a:rPr lang="nb-NO" dirty="0"/>
              <a:t>, </a:t>
            </a:r>
            <a:r>
              <a:rPr lang="nb-NO" dirty="0" err="1"/>
              <a:t>energy</a:t>
            </a:r>
            <a:r>
              <a:rPr lang="nb-NO" dirty="0"/>
              <a:t> </a:t>
            </a:r>
            <a:r>
              <a:rPr lang="nb-NO" dirty="0" err="1"/>
              <a:t>regulations</a:t>
            </a:r>
            <a:r>
              <a:rPr lang="nb-NO" dirty="0"/>
              <a:t> </a:t>
            </a:r>
            <a:r>
              <a:rPr lang="nb-NO" dirty="0" err="1"/>
              <a:t>threatenig</a:t>
            </a:r>
            <a:r>
              <a:rPr lang="nb-NO" dirty="0"/>
              <a:t> the historic </a:t>
            </a:r>
            <a:r>
              <a:rPr lang="nb-NO" dirty="0" err="1"/>
              <a:t>buildings</a:t>
            </a:r>
            <a:r>
              <a:rPr lang="nb-NO" dirty="0"/>
              <a:t>  </a:t>
            </a:r>
            <a:r>
              <a:rPr lang="nb-NO" dirty="0" err="1"/>
              <a:t>that</a:t>
            </a:r>
            <a:r>
              <a:rPr lang="nb-NO" dirty="0"/>
              <a:t> </a:t>
            </a:r>
            <a:r>
              <a:rPr lang="nb-NO" dirty="0" err="1"/>
              <a:t>need</a:t>
            </a:r>
            <a:r>
              <a:rPr lang="nb-NO" dirty="0"/>
              <a:t> </a:t>
            </a:r>
            <a:r>
              <a:rPr lang="nb-NO" dirty="0" err="1"/>
              <a:t>tailormade</a:t>
            </a:r>
            <a:r>
              <a:rPr lang="nb-NO" dirty="0"/>
              <a:t> </a:t>
            </a:r>
            <a:r>
              <a:rPr lang="nb-NO" dirty="0" err="1"/>
              <a:t>solutions</a:t>
            </a:r>
            <a:r>
              <a:rPr lang="nb-NO" dirty="0"/>
              <a:t> to </a:t>
            </a:r>
            <a:r>
              <a:rPr lang="nb-NO" dirty="0" err="1"/>
              <a:t>technically</a:t>
            </a:r>
            <a:r>
              <a:rPr lang="nb-NO" dirty="0"/>
              <a:t>  </a:t>
            </a:r>
            <a:r>
              <a:rPr lang="nb-NO" dirty="0" err="1"/>
              <a:t>survive</a:t>
            </a:r>
            <a:r>
              <a:rPr lang="nb-NO" dirty="0"/>
              <a:t> </a:t>
            </a:r>
            <a:r>
              <a:rPr lang="nb-NO" dirty="0" err="1"/>
              <a:t>energy</a:t>
            </a:r>
            <a:r>
              <a:rPr lang="nb-NO" dirty="0"/>
              <a:t> </a:t>
            </a:r>
            <a:r>
              <a:rPr lang="nb-NO" dirty="0" err="1"/>
              <a:t>upgrade</a:t>
            </a:r>
            <a:r>
              <a:rPr lang="nb-NO" dirty="0"/>
              <a:t>, in </a:t>
            </a:r>
            <a:r>
              <a:rPr lang="nb-NO" dirty="0" err="1"/>
              <a:t>addition</a:t>
            </a:r>
            <a:r>
              <a:rPr lang="nb-NO" dirty="0"/>
              <a:t> </a:t>
            </a:r>
            <a:r>
              <a:rPr lang="nb-NO" dirty="0" err="1"/>
              <a:t>also</a:t>
            </a:r>
            <a:r>
              <a:rPr lang="nb-NO" dirty="0"/>
              <a:t> to </a:t>
            </a:r>
            <a:r>
              <a:rPr lang="nb-NO" dirty="0" err="1"/>
              <a:t>keep</a:t>
            </a:r>
            <a:r>
              <a:rPr lang="nb-NO" dirty="0"/>
              <a:t> the </a:t>
            </a:r>
            <a:r>
              <a:rPr lang="nb-NO" dirty="0" err="1"/>
              <a:t>heritage</a:t>
            </a:r>
            <a:r>
              <a:rPr lang="nb-NO" dirty="0"/>
              <a:t> </a:t>
            </a:r>
            <a:r>
              <a:rPr lang="nb-NO" dirty="0" err="1"/>
              <a:t>qualities</a:t>
            </a:r>
            <a:r>
              <a:rPr lang="nb-NO" dirty="0"/>
              <a:t> </a:t>
            </a:r>
            <a:r>
              <a:rPr lang="nb-NO" dirty="0" err="1"/>
              <a:t>intact</a:t>
            </a:r>
            <a:r>
              <a:rPr lang="nb-NO" dirty="0"/>
              <a:t>. In </a:t>
            </a:r>
            <a:r>
              <a:rPr lang="nb-NO" dirty="0" err="1"/>
              <a:t>other</a:t>
            </a:r>
            <a:r>
              <a:rPr lang="nb-NO" dirty="0"/>
              <a:t> </a:t>
            </a:r>
            <a:r>
              <a:rPr lang="nb-NO" dirty="0" err="1"/>
              <a:t>words</a:t>
            </a:r>
            <a:r>
              <a:rPr lang="nb-NO" dirty="0"/>
              <a:t>: the </a:t>
            </a:r>
            <a:r>
              <a:rPr lang="nb-NO" dirty="0" err="1"/>
              <a:t>observatory</a:t>
            </a:r>
            <a:r>
              <a:rPr lang="nb-NO" dirty="0"/>
              <a:t> – </a:t>
            </a:r>
            <a:r>
              <a:rPr lang="nb-NO" dirty="0" err="1"/>
              <a:t>function</a:t>
            </a:r>
            <a:r>
              <a:rPr lang="nb-NO" dirty="0"/>
              <a:t> </a:t>
            </a:r>
            <a:r>
              <a:rPr lang="nb-NO" dirty="0" err="1"/>
              <a:t>of</a:t>
            </a:r>
            <a:r>
              <a:rPr lang="nb-NO" dirty="0"/>
              <a:t> the legal forum. </a:t>
            </a:r>
            <a:r>
              <a:rPr lang="nb-NO" dirty="0" err="1"/>
              <a:t>Also</a:t>
            </a:r>
            <a:r>
              <a:rPr lang="nb-NO" dirty="0"/>
              <a:t>, </a:t>
            </a:r>
            <a:r>
              <a:rPr lang="nb-NO" dirty="0" err="1"/>
              <a:t>its</a:t>
            </a:r>
            <a:r>
              <a:rPr lang="nb-NO" dirty="0"/>
              <a:t> </a:t>
            </a:r>
            <a:r>
              <a:rPr lang="nb-NO" dirty="0" err="1"/>
              <a:t>says</a:t>
            </a:r>
            <a:r>
              <a:rPr lang="nb-NO" dirty="0"/>
              <a:t> </a:t>
            </a:r>
            <a:r>
              <a:rPr lang="nb-NO" dirty="0" err="1"/>
              <a:t>on</a:t>
            </a:r>
            <a:r>
              <a:rPr lang="nb-NO" dirty="0"/>
              <a:t> the </a:t>
            </a:r>
            <a:r>
              <a:rPr lang="nb-NO" dirty="0" err="1"/>
              <a:t>webpage</a:t>
            </a:r>
            <a:r>
              <a:rPr lang="nb-NO" dirty="0"/>
              <a:t> </a:t>
            </a:r>
            <a:r>
              <a:rPr lang="nb-NO" dirty="0" err="1"/>
              <a:t>that</a:t>
            </a:r>
            <a:r>
              <a:rPr lang="nb-NO" dirty="0"/>
              <a:t> </a:t>
            </a:r>
            <a:r>
              <a:rPr lang="nb-NO" dirty="0" err="1"/>
              <a:t>we</a:t>
            </a:r>
            <a:r>
              <a:rPr lang="nb-NO" dirty="0"/>
              <a:t> </a:t>
            </a:r>
            <a:r>
              <a:rPr lang="nb-NO" dirty="0" err="1"/>
              <a:t>shall</a:t>
            </a:r>
            <a:r>
              <a:rPr lang="nb-NO" dirty="0"/>
              <a:t> </a:t>
            </a:r>
            <a:r>
              <a:rPr lang="nb-NO" dirty="0" err="1"/>
              <a:t>communcate</a:t>
            </a:r>
            <a:r>
              <a:rPr lang="nb-NO" dirty="0"/>
              <a:t> </a:t>
            </a:r>
            <a:r>
              <a:rPr lang="nb-NO" dirty="0" err="1"/>
              <a:t>these</a:t>
            </a:r>
            <a:r>
              <a:rPr lang="nb-NO" dirty="0"/>
              <a:t> </a:t>
            </a:r>
            <a:r>
              <a:rPr lang="nb-NO" dirty="0" err="1"/>
              <a:t>findings</a:t>
            </a:r>
            <a:r>
              <a:rPr lang="nb-NO" dirty="0"/>
              <a:t> to you, and </a:t>
            </a:r>
            <a:r>
              <a:rPr lang="nb-NO" dirty="0" err="1"/>
              <a:t>your</a:t>
            </a:r>
            <a:r>
              <a:rPr lang="nb-NO" dirty="0"/>
              <a:t> </a:t>
            </a:r>
            <a:r>
              <a:rPr lang="nb-NO" dirty="0" err="1"/>
              <a:t>institutiins</a:t>
            </a:r>
            <a:r>
              <a:rPr lang="nb-NO" dirty="0"/>
              <a:t> in a </a:t>
            </a:r>
            <a:r>
              <a:rPr lang="nb-NO" dirty="0" err="1"/>
              <a:t>timely</a:t>
            </a:r>
            <a:r>
              <a:rPr lang="nb-NO" dirty="0"/>
              <a:t> matter. </a:t>
            </a:r>
            <a:r>
              <a:rPr lang="nb-NO" dirty="0" err="1"/>
              <a:t>That</a:t>
            </a:r>
            <a:r>
              <a:rPr lang="nb-NO" dirty="0"/>
              <a:t> it </a:t>
            </a:r>
            <a:r>
              <a:rPr lang="nb-NO" dirty="0" err="1"/>
              <a:t>what</a:t>
            </a:r>
            <a:r>
              <a:rPr lang="nb-NO" dirty="0"/>
              <a:t> </a:t>
            </a:r>
            <a:r>
              <a:rPr lang="nb-NO" dirty="0" err="1"/>
              <a:t>happens</a:t>
            </a:r>
            <a:r>
              <a:rPr lang="nb-NO" dirty="0"/>
              <a:t> </a:t>
            </a:r>
            <a:r>
              <a:rPr lang="nb-NO" dirty="0" err="1"/>
              <a:t>when</a:t>
            </a:r>
            <a:r>
              <a:rPr lang="nb-NO" dirty="0"/>
              <a:t> </a:t>
            </a:r>
            <a:r>
              <a:rPr lang="nb-NO" dirty="0" err="1"/>
              <a:t>we</a:t>
            </a:r>
            <a:r>
              <a:rPr lang="nb-NO" dirty="0"/>
              <a:t> send you the alerts. And </a:t>
            </a:r>
            <a:r>
              <a:rPr lang="nb-NO" dirty="0" err="1"/>
              <a:t>lastly</a:t>
            </a:r>
            <a:r>
              <a:rPr lang="nb-NO" dirty="0"/>
              <a:t>, </a:t>
            </a:r>
            <a:r>
              <a:rPr lang="nb-NO" dirty="0" err="1"/>
              <a:t>we</a:t>
            </a:r>
            <a:r>
              <a:rPr lang="nb-NO" dirty="0"/>
              <a:t> </a:t>
            </a:r>
            <a:r>
              <a:rPr lang="nb-NO" dirty="0" err="1"/>
              <a:t>may</a:t>
            </a:r>
            <a:r>
              <a:rPr lang="nb-NO" dirty="0"/>
              <a:t> </a:t>
            </a:r>
            <a:r>
              <a:rPr lang="nb-NO" dirty="0" err="1"/>
              <a:t>reccomend</a:t>
            </a:r>
            <a:r>
              <a:rPr lang="nb-NO" dirty="0"/>
              <a:t> alternative </a:t>
            </a:r>
            <a:r>
              <a:rPr lang="nb-NO" dirty="0" err="1"/>
              <a:t>wordning</a:t>
            </a:r>
            <a:r>
              <a:rPr lang="nb-NO" dirty="0"/>
              <a:t> to the legal </a:t>
            </a:r>
            <a:r>
              <a:rPr lang="nb-NO" dirty="0" err="1"/>
              <a:t>text</a:t>
            </a:r>
            <a:r>
              <a:rPr lang="nb-NO" dirty="0"/>
              <a:t> from EU, </a:t>
            </a:r>
            <a:r>
              <a:rPr lang="nb-NO" dirty="0" err="1"/>
              <a:t>that</a:t>
            </a:r>
            <a:r>
              <a:rPr lang="nb-NO" dirty="0"/>
              <a:t> you </a:t>
            </a:r>
            <a:r>
              <a:rPr lang="nb-NO" dirty="0" err="1"/>
              <a:t>can</a:t>
            </a:r>
            <a:r>
              <a:rPr lang="nb-NO" dirty="0"/>
              <a:t> </a:t>
            </a:r>
            <a:r>
              <a:rPr lang="nb-NO" dirty="0" err="1"/>
              <a:t>use</a:t>
            </a:r>
            <a:r>
              <a:rPr lang="nb-NO" dirty="0"/>
              <a:t> – </a:t>
            </a:r>
            <a:r>
              <a:rPr lang="nb-NO" dirty="0" err="1"/>
              <a:t>according</a:t>
            </a:r>
            <a:r>
              <a:rPr lang="nb-NO" dirty="0"/>
              <a:t> to </a:t>
            </a:r>
            <a:r>
              <a:rPr lang="nb-NO" dirty="0" err="1"/>
              <a:t>your</a:t>
            </a:r>
            <a:r>
              <a:rPr lang="nb-NO" dirty="0"/>
              <a:t> </a:t>
            </a:r>
            <a:r>
              <a:rPr lang="nb-NO" dirty="0" err="1"/>
              <a:t>countries</a:t>
            </a:r>
            <a:r>
              <a:rPr lang="nb-NO" dirty="0"/>
              <a:t> </a:t>
            </a:r>
            <a:r>
              <a:rPr lang="nb-NO" dirty="0" err="1"/>
              <a:t>mandate</a:t>
            </a:r>
            <a:r>
              <a:rPr lang="nb-NO" dirty="0"/>
              <a:t> – </a:t>
            </a:r>
            <a:r>
              <a:rPr lang="nb-NO" dirty="0" err="1"/>
              <a:t>towards</a:t>
            </a:r>
            <a:r>
              <a:rPr lang="nb-NO" dirty="0"/>
              <a:t> the EU. This </a:t>
            </a:r>
            <a:r>
              <a:rPr lang="nb-NO" dirty="0" err="1"/>
              <a:t>third</a:t>
            </a:r>
            <a:r>
              <a:rPr lang="nb-NO" dirty="0"/>
              <a:t> </a:t>
            </a:r>
            <a:r>
              <a:rPr lang="nb-NO" dirty="0" err="1"/>
              <a:t>step</a:t>
            </a:r>
            <a:r>
              <a:rPr lang="nb-NO" dirty="0"/>
              <a:t> </a:t>
            </a:r>
            <a:r>
              <a:rPr lang="nb-NO" dirty="0" err="1"/>
              <a:t>demands</a:t>
            </a:r>
            <a:r>
              <a:rPr lang="nb-NO" dirty="0"/>
              <a:t> a </a:t>
            </a:r>
            <a:r>
              <a:rPr lang="nb-NO" dirty="0" err="1"/>
              <a:t>collibaration</a:t>
            </a:r>
            <a:r>
              <a:rPr lang="nb-NO" dirty="0"/>
              <a:t> in the legal forum, and in – </a:t>
            </a:r>
            <a:r>
              <a:rPr lang="nb-NO" dirty="0" err="1"/>
              <a:t>depth</a:t>
            </a:r>
            <a:r>
              <a:rPr lang="nb-NO" dirty="0"/>
              <a:t> </a:t>
            </a:r>
            <a:r>
              <a:rPr lang="nb-NO" dirty="0" err="1"/>
              <a:t>work</a:t>
            </a:r>
            <a:r>
              <a:rPr lang="nb-NO" dirty="0"/>
              <a:t> summing </a:t>
            </a:r>
            <a:r>
              <a:rPr lang="nb-NO" dirty="0" err="1"/>
              <a:t>rethoric</a:t>
            </a:r>
            <a:r>
              <a:rPr lang="nb-NO" dirty="0"/>
              <a:t> to </a:t>
            </a:r>
            <a:r>
              <a:rPr lang="nb-NO" dirty="0" err="1"/>
              <a:t>convince</a:t>
            </a:r>
            <a:r>
              <a:rPr lang="nb-NO" dirty="0"/>
              <a:t> EU to </a:t>
            </a:r>
            <a:r>
              <a:rPr lang="nb-NO" dirty="0" err="1"/>
              <a:t>include</a:t>
            </a:r>
            <a:r>
              <a:rPr lang="nb-NO" dirty="0"/>
              <a:t> </a:t>
            </a:r>
            <a:r>
              <a:rPr lang="nb-NO" dirty="0" err="1"/>
              <a:t>exceptions</a:t>
            </a:r>
            <a:r>
              <a:rPr lang="nb-NO" dirty="0"/>
              <a:t> for </a:t>
            </a:r>
            <a:r>
              <a:rPr lang="nb-NO" dirty="0" err="1"/>
              <a:t>heritage</a:t>
            </a:r>
            <a:r>
              <a:rPr lang="nb-NO" dirty="0"/>
              <a:t> in the </a:t>
            </a:r>
            <a:r>
              <a:rPr lang="nb-NO" dirty="0" err="1"/>
              <a:t>regulation</a:t>
            </a:r>
            <a:r>
              <a:rPr lang="nb-NO" dirty="0"/>
              <a:t> at hand. I </a:t>
            </a:r>
            <a:r>
              <a:rPr lang="nb-NO" dirty="0" err="1"/>
              <a:t>want</a:t>
            </a:r>
            <a:r>
              <a:rPr lang="nb-NO" dirty="0"/>
              <a:t> to </a:t>
            </a:r>
            <a:r>
              <a:rPr lang="nb-NO" dirty="0" err="1"/>
              <a:t>highlight</a:t>
            </a:r>
            <a:r>
              <a:rPr lang="nb-NO" dirty="0"/>
              <a:t> </a:t>
            </a:r>
            <a:r>
              <a:rPr lang="nb-NO" dirty="0" err="1"/>
              <a:t>these</a:t>
            </a:r>
            <a:r>
              <a:rPr lang="nb-NO" dirty="0"/>
              <a:t> </a:t>
            </a:r>
            <a:r>
              <a:rPr lang="nb-NO" dirty="0" err="1"/>
              <a:t>three</a:t>
            </a:r>
            <a:r>
              <a:rPr lang="nb-NO" dirty="0"/>
              <a:t> </a:t>
            </a:r>
            <a:r>
              <a:rPr lang="nb-NO" dirty="0" err="1"/>
              <a:t>compents</a:t>
            </a:r>
            <a:r>
              <a:rPr lang="nb-NO" dirty="0"/>
              <a:t> – the </a:t>
            </a:r>
            <a:r>
              <a:rPr lang="nb-NO" dirty="0" err="1"/>
              <a:t>observatory</a:t>
            </a:r>
            <a:r>
              <a:rPr lang="nb-NO" dirty="0"/>
              <a:t> </a:t>
            </a:r>
            <a:r>
              <a:rPr lang="nb-NO" dirty="0" err="1"/>
              <a:t>function</a:t>
            </a:r>
            <a:r>
              <a:rPr lang="nb-NO" dirty="0"/>
              <a:t>, the alerts, and the in </a:t>
            </a:r>
            <a:r>
              <a:rPr lang="nb-NO" dirty="0" err="1"/>
              <a:t>depth</a:t>
            </a:r>
            <a:r>
              <a:rPr lang="nb-NO" dirty="0"/>
              <a:t> legal </a:t>
            </a:r>
            <a:r>
              <a:rPr lang="nb-NO" dirty="0" err="1"/>
              <a:t>work</a:t>
            </a:r>
            <a:r>
              <a:rPr lang="nb-NO" dirty="0"/>
              <a:t> and </a:t>
            </a:r>
            <a:r>
              <a:rPr lang="nb-NO" dirty="0" err="1"/>
              <a:t>collabiation</a:t>
            </a:r>
            <a:r>
              <a:rPr lang="nb-NO" dirty="0"/>
              <a:t> and </a:t>
            </a:r>
            <a:r>
              <a:rPr lang="nb-NO" dirty="0" err="1"/>
              <a:t>finding</a:t>
            </a:r>
            <a:r>
              <a:rPr lang="nb-NO" dirty="0"/>
              <a:t> </a:t>
            </a:r>
            <a:r>
              <a:rPr lang="nb-NO" dirty="0" err="1"/>
              <a:t>rhetoric</a:t>
            </a:r>
            <a:r>
              <a:rPr lang="nb-NO" dirty="0"/>
              <a:t> -  to make </a:t>
            </a:r>
            <a:r>
              <a:rPr lang="nb-NO" dirty="0" err="1"/>
              <a:t>our</a:t>
            </a:r>
            <a:r>
              <a:rPr lang="nb-NO" dirty="0"/>
              <a:t> work </a:t>
            </a:r>
            <a:r>
              <a:rPr lang="nb-NO" dirty="0" err="1"/>
              <a:t>familiar</a:t>
            </a:r>
            <a:r>
              <a:rPr lang="nb-NO" dirty="0"/>
              <a:t> to you. </a:t>
            </a:r>
          </a:p>
        </p:txBody>
      </p:sp>
      <p:sp>
        <p:nvSpPr>
          <p:cNvPr id="4" name="Plassholder for lysbildenummer 3"/>
          <p:cNvSpPr>
            <a:spLocks noGrp="1"/>
          </p:cNvSpPr>
          <p:nvPr>
            <p:ph type="sldNum" sz="quarter" idx="5"/>
          </p:nvPr>
        </p:nvSpPr>
        <p:spPr/>
        <p:txBody>
          <a:bodyPr/>
          <a:lstStyle/>
          <a:p>
            <a:fld id="{3BA42559-02E1-4C2D-AD0A-F06AAF21D17F}" type="slidenum">
              <a:rPr lang="nb-NO" smtClean="0"/>
              <a:t>2</a:t>
            </a:fld>
            <a:endParaRPr lang="nb-NO"/>
          </a:p>
        </p:txBody>
      </p:sp>
    </p:spTree>
    <p:extLst>
      <p:ext uri="{BB962C8B-B14F-4D97-AF65-F5344CB8AC3E}">
        <p14:creationId xmlns:p14="http://schemas.microsoft.com/office/powerpoint/2010/main" val="1090095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So </a:t>
            </a:r>
            <a:r>
              <a:rPr lang="nb-NO" dirty="0" err="1"/>
              <a:t>here</a:t>
            </a:r>
            <a:r>
              <a:rPr lang="nb-NO" dirty="0"/>
              <a:t> it is. </a:t>
            </a:r>
          </a:p>
        </p:txBody>
      </p:sp>
      <p:sp>
        <p:nvSpPr>
          <p:cNvPr id="4" name="Plassholder for lysbildenummer 3"/>
          <p:cNvSpPr>
            <a:spLocks noGrp="1"/>
          </p:cNvSpPr>
          <p:nvPr>
            <p:ph type="sldNum" sz="quarter" idx="5"/>
          </p:nvPr>
        </p:nvSpPr>
        <p:spPr/>
        <p:txBody>
          <a:bodyPr/>
          <a:lstStyle/>
          <a:p>
            <a:fld id="{3BA42559-02E1-4C2D-AD0A-F06AAF21D17F}" type="slidenum">
              <a:rPr lang="nb-NO" smtClean="0"/>
              <a:t>3</a:t>
            </a:fld>
            <a:endParaRPr lang="nb-NO"/>
          </a:p>
        </p:txBody>
      </p:sp>
    </p:spTree>
    <p:extLst>
      <p:ext uri="{BB962C8B-B14F-4D97-AF65-F5344CB8AC3E}">
        <p14:creationId xmlns:p14="http://schemas.microsoft.com/office/powerpoint/2010/main" val="2244430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3BA42559-02E1-4C2D-AD0A-F06AAF21D17F}" type="slidenum">
              <a:rPr lang="nb-NO" smtClean="0"/>
              <a:t>6</a:t>
            </a:fld>
            <a:endParaRPr lang="nb-NO"/>
          </a:p>
        </p:txBody>
      </p:sp>
    </p:spTree>
    <p:extLst>
      <p:ext uri="{BB962C8B-B14F-4D97-AF65-F5344CB8AC3E}">
        <p14:creationId xmlns:p14="http://schemas.microsoft.com/office/powerpoint/2010/main" val="2784464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Legg inn bilde lead – kuppel, </a:t>
            </a:r>
            <a:r>
              <a:rPr lang="nb-NO" dirty="0" err="1"/>
              <a:t>creosote</a:t>
            </a:r>
            <a:r>
              <a:rPr lang="nb-NO" dirty="0"/>
              <a:t> - </a:t>
            </a:r>
          </a:p>
        </p:txBody>
      </p:sp>
      <p:sp>
        <p:nvSpPr>
          <p:cNvPr id="4" name="Plassholder for lysbildenummer 3"/>
          <p:cNvSpPr>
            <a:spLocks noGrp="1"/>
          </p:cNvSpPr>
          <p:nvPr>
            <p:ph type="sldNum" sz="quarter" idx="5"/>
          </p:nvPr>
        </p:nvSpPr>
        <p:spPr/>
        <p:txBody>
          <a:bodyPr/>
          <a:lstStyle/>
          <a:p>
            <a:fld id="{3BA42559-02E1-4C2D-AD0A-F06AAF21D17F}" type="slidenum">
              <a:rPr lang="nb-NO" smtClean="0"/>
              <a:t>7</a:t>
            </a:fld>
            <a:endParaRPr lang="nb-NO"/>
          </a:p>
        </p:txBody>
      </p:sp>
    </p:spTree>
    <p:extLst>
      <p:ext uri="{BB962C8B-B14F-4D97-AF65-F5344CB8AC3E}">
        <p14:creationId xmlns:p14="http://schemas.microsoft.com/office/powerpoint/2010/main" val="2157448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This is the stage </a:t>
            </a:r>
            <a:r>
              <a:rPr lang="nb-NO" dirty="0" err="1"/>
              <a:t>where</a:t>
            </a:r>
            <a:r>
              <a:rPr lang="nb-NO" dirty="0"/>
              <a:t> the work </a:t>
            </a:r>
            <a:r>
              <a:rPr lang="nb-NO" dirty="0" err="1"/>
              <a:t>with</a:t>
            </a:r>
            <a:r>
              <a:rPr lang="nb-NO" dirty="0"/>
              <a:t> the </a:t>
            </a:r>
            <a:r>
              <a:rPr lang="nb-NO" dirty="0" err="1"/>
              <a:t>regulations</a:t>
            </a:r>
            <a:r>
              <a:rPr lang="nb-NO" dirty="0"/>
              <a:t> </a:t>
            </a:r>
            <a:r>
              <a:rPr lang="nb-NO" dirty="0" err="1"/>
              <a:t>goes</a:t>
            </a:r>
            <a:r>
              <a:rPr lang="nb-NO" dirty="0"/>
              <a:t> </a:t>
            </a:r>
            <a:r>
              <a:rPr lang="nb-NO" dirty="0" err="1"/>
              <a:t>deeper</a:t>
            </a:r>
            <a:r>
              <a:rPr lang="nb-NO" dirty="0"/>
              <a:t> for EPBD, </a:t>
            </a:r>
            <a:r>
              <a:rPr lang="nb-NO" dirty="0" err="1"/>
              <a:t>that</a:t>
            </a:r>
            <a:r>
              <a:rPr lang="nb-NO" dirty="0"/>
              <a:t> EHLF </a:t>
            </a:r>
            <a:r>
              <a:rPr lang="nb-NO" dirty="0" err="1"/>
              <a:t>followed</a:t>
            </a:r>
            <a:r>
              <a:rPr lang="nb-NO" dirty="0"/>
              <a:t> </a:t>
            </a:r>
            <a:r>
              <a:rPr lang="nb-NO" dirty="0" err="1"/>
              <a:t>since</a:t>
            </a:r>
            <a:r>
              <a:rPr lang="nb-NO" dirty="0"/>
              <a:t> and at it first </a:t>
            </a:r>
            <a:r>
              <a:rPr lang="nb-NO" dirty="0" err="1"/>
              <a:t>version</a:t>
            </a:r>
            <a:r>
              <a:rPr lang="nb-NO" dirty="0"/>
              <a:t> in 2002, for the latest stages Germany, &gt;Romania and Norway </a:t>
            </a:r>
            <a:r>
              <a:rPr lang="nb-NO" dirty="0" err="1"/>
              <a:t>made</a:t>
            </a:r>
            <a:r>
              <a:rPr lang="nb-NO" dirty="0"/>
              <a:t> and </a:t>
            </a:r>
            <a:r>
              <a:rPr lang="nb-NO" dirty="0" err="1"/>
              <a:t>effort</a:t>
            </a:r>
            <a:r>
              <a:rPr lang="nb-NO" dirty="0"/>
              <a:t> and </a:t>
            </a:r>
            <a:r>
              <a:rPr lang="nb-NO" dirty="0" err="1"/>
              <a:t>we</a:t>
            </a:r>
            <a:r>
              <a:rPr lang="nb-NO" dirty="0"/>
              <a:t> have a </a:t>
            </a:r>
            <a:r>
              <a:rPr lang="nb-NO" dirty="0" err="1"/>
              <a:t>sucess</a:t>
            </a:r>
            <a:r>
              <a:rPr lang="nb-NO" dirty="0"/>
              <a:t> story </a:t>
            </a:r>
            <a:r>
              <a:rPr lang="nb-NO" dirty="0" err="1"/>
              <a:t>there</a:t>
            </a:r>
            <a:r>
              <a:rPr lang="nb-NO" dirty="0"/>
              <a:t>. </a:t>
            </a:r>
            <a:r>
              <a:rPr lang="nb-NO" dirty="0" err="1"/>
              <a:t>Now</a:t>
            </a:r>
            <a:r>
              <a:rPr lang="nb-NO" dirty="0"/>
              <a:t>, </a:t>
            </a:r>
            <a:r>
              <a:rPr lang="nb-NO" dirty="0" err="1"/>
              <a:t>there</a:t>
            </a:r>
            <a:r>
              <a:rPr lang="nb-NO" dirty="0"/>
              <a:t> </a:t>
            </a:r>
            <a:r>
              <a:rPr lang="nb-NO" dirty="0" err="1"/>
              <a:t>are</a:t>
            </a:r>
            <a:r>
              <a:rPr lang="nb-NO" dirty="0"/>
              <a:t> </a:t>
            </a:r>
            <a:r>
              <a:rPr lang="nb-NO" dirty="0" err="1"/>
              <a:t>new</a:t>
            </a:r>
            <a:r>
              <a:rPr lang="nb-NO" dirty="0"/>
              <a:t>, </a:t>
            </a:r>
            <a:r>
              <a:rPr lang="nb-NO" dirty="0" err="1"/>
              <a:t>dark</a:t>
            </a:r>
            <a:r>
              <a:rPr lang="nb-NO" dirty="0"/>
              <a:t> skies </a:t>
            </a:r>
            <a:r>
              <a:rPr lang="nb-NO" dirty="0" err="1"/>
              <a:t>on</a:t>
            </a:r>
            <a:r>
              <a:rPr lang="nb-NO" dirty="0"/>
              <a:t> the </a:t>
            </a:r>
            <a:r>
              <a:rPr lang="nb-NO" dirty="0" err="1"/>
              <a:t>horiizon</a:t>
            </a:r>
            <a:r>
              <a:rPr lang="nb-NO" dirty="0"/>
              <a:t> and </a:t>
            </a:r>
            <a:r>
              <a:rPr lang="nb-NO" dirty="0" err="1"/>
              <a:t>we</a:t>
            </a:r>
            <a:r>
              <a:rPr lang="nb-NO" dirty="0"/>
              <a:t> </a:t>
            </a:r>
            <a:r>
              <a:rPr lang="nb-NO" dirty="0" err="1"/>
              <a:t>need</a:t>
            </a:r>
            <a:r>
              <a:rPr lang="nb-NO" dirty="0"/>
              <a:t> more </a:t>
            </a:r>
            <a:r>
              <a:rPr lang="nb-NO" dirty="0" err="1"/>
              <a:t>heroes</a:t>
            </a:r>
            <a:r>
              <a:rPr lang="nb-NO" dirty="0"/>
              <a:t> for </a:t>
            </a:r>
            <a:r>
              <a:rPr lang="nb-NO" dirty="0" err="1"/>
              <a:t>our</a:t>
            </a:r>
            <a:r>
              <a:rPr lang="nb-NO" dirty="0"/>
              <a:t> </a:t>
            </a:r>
            <a:r>
              <a:rPr lang="nb-NO" dirty="0" err="1"/>
              <a:t>upcoming</a:t>
            </a:r>
            <a:r>
              <a:rPr lang="nb-NO" dirty="0"/>
              <a:t> </a:t>
            </a:r>
            <a:r>
              <a:rPr lang="nb-NO" dirty="0" err="1"/>
              <a:t>challenges</a:t>
            </a:r>
            <a:r>
              <a:rPr lang="nb-NO" dirty="0"/>
              <a:t>. </a:t>
            </a:r>
            <a:r>
              <a:rPr lang="nb-NO" dirty="0" err="1"/>
              <a:t>Please</a:t>
            </a:r>
            <a:r>
              <a:rPr lang="nb-NO" dirty="0"/>
              <a:t>, </a:t>
            </a:r>
            <a:r>
              <a:rPr lang="nb-NO" dirty="0" err="1"/>
              <a:t>if</a:t>
            </a:r>
            <a:r>
              <a:rPr lang="nb-NO" dirty="0"/>
              <a:t> you </a:t>
            </a:r>
            <a:r>
              <a:rPr lang="nb-NO" dirty="0" err="1"/>
              <a:t>want</a:t>
            </a:r>
            <a:r>
              <a:rPr lang="nb-NO" dirty="0"/>
              <a:t> to </a:t>
            </a:r>
            <a:r>
              <a:rPr lang="nb-NO" dirty="0" err="1"/>
              <a:t>get</a:t>
            </a:r>
            <a:r>
              <a:rPr lang="nb-NO" dirty="0"/>
              <a:t> more </a:t>
            </a:r>
            <a:r>
              <a:rPr lang="nb-NO" dirty="0" err="1"/>
              <a:t>involved</a:t>
            </a:r>
            <a:r>
              <a:rPr lang="nb-NO" dirty="0"/>
              <a:t>, </a:t>
            </a:r>
            <a:r>
              <a:rPr lang="nb-NO" dirty="0" err="1"/>
              <a:t>give</a:t>
            </a:r>
            <a:r>
              <a:rPr lang="nb-NO" dirty="0"/>
              <a:t> </a:t>
            </a:r>
            <a:r>
              <a:rPr lang="nb-NO" dirty="0" err="1"/>
              <a:t>room</a:t>
            </a:r>
            <a:r>
              <a:rPr lang="nb-NO" dirty="0"/>
              <a:t> in the </a:t>
            </a:r>
            <a:r>
              <a:rPr lang="nb-NO" dirty="0" err="1"/>
              <a:t>workday</a:t>
            </a:r>
            <a:r>
              <a:rPr lang="nb-NO" dirty="0"/>
              <a:t> for </a:t>
            </a:r>
            <a:r>
              <a:rPr lang="nb-NO" dirty="0" err="1"/>
              <a:t>your</a:t>
            </a:r>
            <a:r>
              <a:rPr lang="nb-NO" dirty="0"/>
              <a:t> representative to work </a:t>
            </a:r>
            <a:r>
              <a:rPr lang="nb-NO" dirty="0" err="1"/>
              <a:t>with</a:t>
            </a:r>
            <a:r>
              <a:rPr lang="nb-NO" dirty="0"/>
              <a:t> </a:t>
            </a:r>
            <a:r>
              <a:rPr lang="nb-NO" dirty="0" err="1"/>
              <a:t>eu</a:t>
            </a:r>
            <a:r>
              <a:rPr lang="nb-NO" dirty="0"/>
              <a:t> – </a:t>
            </a:r>
            <a:r>
              <a:rPr lang="nb-NO" dirty="0" err="1"/>
              <a:t>law</a:t>
            </a:r>
            <a:r>
              <a:rPr lang="nb-NO" dirty="0"/>
              <a:t>. It is </a:t>
            </a:r>
            <a:r>
              <a:rPr lang="nb-NO" dirty="0" err="1"/>
              <a:t>qiote</a:t>
            </a:r>
            <a:r>
              <a:rPr lang="nb-NO" dirty="0"/>
              <a:t> </a:t>
            </a:r>
            <a:r>
              <a:rPr lang="nb-NO" dirty="0" err="1"/>
              <a:t>satisfyuing</a:t>
            </a:r>
            <a:r>
              <a:rPr lang="nb-NO" dirty="0"/>
              <a:t> and intersting </a:t>
            </a:r>
            <a:r>
              <a:rPr lang="nb-NO" dirty="0" err="1"/>
              <a:t>if</a:t>
            </a:r>
            <a:r>
              <a:rPr lang="nb-NO" dirty="0"/>
              <a:t> </a:t>
            </a:r>
            <a:r>
              <a:rPr lang="nb-NO" dirty="0" err="1"/>
              <a:t>someone</a:t>
            </a:r>
            <a:r>
              <a:rPr lang="nb-NO" dirty="0"/>
              <a:t> </a:t>
            </a:r>
            <a:r>
              <a:rPr lang="nb-NO" dirty="0" err="1"/>
              <a:t>wants</a:t>
            </a:r>
            <a:r>
              <a:rPr lang="nb-NO" dirty="0"/>
              <a:t> to work </a:t>
            </a:r>
            <a:r>
              <a:rPr lang="nb-NO" dirty="0" err="1"/>
              <a:t>with</a:t>
            </a:r>
            <a:r>
              <a:rPr lang="nb-NO" dirty="0"/>
              <a:t> </a:t>
            </a:r>
            <a:r>
              <a:rPr lang="nb-NO" dirty="0" err="1"/>
              <a:t>international</a:t>
            </a:r>
            <a:r>
              <a:rPr lang="nb-NO" dirty="0"/>
              <a:t> </a:t>
            </a:r>
            <a:r>
              <a:rPr lang="nb-NO" dirty="0" err="1"/>
              <a:t>cultural</a:t>
            </a:r>
            <a:r>
              <a:rPr lang="nb-NO" dirty="0"/>
              <a:t> </a:t>
            </a:r>
            <a:r>
              <a:rPr lang="nb-NO" dirty="0" err="1"/>
              <a:t>heritage</a:t>
            </a:r>
            <a:r>
              <a:rPr lang="nb-NO" dirty="0"/>
              <a:t>, and </a:t>
            </a:r>
            <a:r>
              <a:rPr lang="nb-NO" dirty="0" err="1"/>
              <a:t>contrinute</a:t>
            </a:r>
            <a:r>
              <a:rPr lang="nb-NO" dirty="0"/>
              <a:t> in a joint </a:t>
            </a:r>
            <a:r>
              <a:rPr lang="nb-NO" dirty="0" err="1"/>
              <a:t>effort</a:t>
            </a:r>
            <a:r>
              <a:rPr lang="nb-NO" dirty="0"/>
              <a:t>. </a:t>
            </a:r>
          </a:p>
        </p:txBody>
      </p:sp>
      <p:sp>
        <p:nvSpPr>
          <p:cNvPr id="4" name="Plassholder for lysbildenummer 3"/>
          <p:cNvSpPr>
            <a:spLocks noGrp="1"/>
          </p:cNvSpPr>
          <p:nvPr>
            <p:ph type="sldNum" sz="quarter" idx="5"/>
          </p:nvPr>
        </p:nvSpPr>
        <p:spPr/>
        <p:txBody>
          <a:bodyPr/>
          <a:lstStyle/>
          <a:p>
            <a:fld id="{3BA42559-02E1-4C2D-AD0A-F06AAF21D17F}" type="slidenum">
              <a:rPr lang="nb-NO" smtClean="0"/>
              <a:t>8</a:t>
            </a:fld>
            <a:endParaRPr lang="nb-NO"/>
          </a:p>
        </p:txBody>
      </p:sp>
    </p:spTree>
    <p:extLst>
      <p:ext uri="{BB962C8B-B14F-4D97-AF65-F5344CB8AC3E}">
        <p14:creationId xmlns:p14="http://schemas.microsoft.com/office/powerpoint/2010/main" val="3183704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Our </a:t>
            </a:r>
            <a:r>
              <a:rPr lang="nb-NO" dirty="0" err="1"/>
              <a:t>big</a:t>
            </a:r>
            <a:r>
              <a:rPr lang="nb-NO" dirty="0"/>
              <a:t> </a:t>
            </a:r>
            <a:r>
              <a:rPr lang="nb-NO" dirty="0" err="1"/>
              <a:t>dark</a:t>
            </a:r>
            <a:r>
              <a:rPr lang="nb-NO" dirty="0"/>
              <a:t> sky is </a:t>
            </a:r>
            <a:r>
              <a:rPr lang="nb-NO" dirty="0" err="1"/>
              <a:t>now</a:t>
            </a:r>
            <a:r>
              <a:rPr lang="nb-NO" dirty="0"/>
              <a:t> </a:t>
            </a:r>
            <a:r>
              <a:rPr lang="nb-NO" dirty="0" err="1"/>
              <a:t>taxonomy</a:t>
            </a:r>
            <a:r>
              <a:rPr lang="nb-NO" dirty="0"/>
              <a:t>. The </a:t>
            </a:r>
            <a:r>
              <a:rPr lang="nb-NO" dirty="0" err="1"/>
              <a:t>intentions</a:t>
            </a:r>
            <a:r>
              <a:rPr lang="nb-NO" dirty="0"/>
              <a:t> is </a:t>
            </a:r>
            <a:r>
              <a:rPr lang="nb-NO" dirty="0" err="1"/>
              <a:t>good</a:t>
            </a:r>
            <a:r>
              <a:rPr lang="nb-NO" dirty="0"/>
              <a:t>, </a:t>
            </a:r>
            <a:r>
              <a:rPr lang="nb-NO" dirty="0" err="1"/>
              <a:t>but</a:t>
            </a:r>
            <a:r>
              <a:rPr lang="nb-NO" dirty="0"/>
              <a:t> </a:t>
            </a:r>
            <a:r>
              <a:rPr lang="nb-NO" dirty="0" err="1"/>
              <a:t>we</a:t>
            </a:r>
            <a:r>
              <a:rPr lang="nb-NO" dirty="0"/>
              <a:t> </a:t>
            </a:r>
            <a:r>
              <a:rPr lang="nb-NO" dirty="0" err="1"/>
              <a:t>need</a:t>
            </a:r>
            <a:r>
              <a:rPr lang="nb-NO" dirty="0"/>
              <a:t> </a:t>
            </a:r>
            <a:r>
              <a:rPr lang="nb-NO" dirty="0" err="1"/>
              <a:t>tailormade</a:t>
            </a:r>
            <a:r>
              <a:rPr lang="nb-NO" dirty="0"/>
              <a:t> </a:t>
            </a:r>
            <a:r>
              <a:rPr lang="nb-NO" dirty="0" err="1"/>
              <a:t>solution</a:t>
            </a:r>
            <a:r>
              <a:rPr lang="nb-NO" dirty="0"/>
              <a:t> for </a:t>
            </a:r>
            <a:r>
              <a:rPr lang="nb-NO" dirty="0" err="1"/>
              <a:t>our</a:t>
            </a:r>
            <a:r>
              <a:rPr lang="nb-NO" dirty="0"/>
              <a:t> </a:t>
            </a:r>
            <a:r>
              <a:rPr lang="nb-NO" dirty="0" err="1"/>
              <a:t>heritage</a:t>
            </a:r>
            <a:r>
              <a:rPr lang="nb-NO" dirty="0"/>
              <a:t> to </a:t>
            </a:r>
            <a:r>
              <a:rPr lang="nb-NO" dirty="0" err="1"/>
              <a:t>reach</a:t>
            </a:r>
            <a:r>
              <a:rPr lang="nb-NO" dirty="0"/>
              <a:t> </a:t>
            </a:r>
            <a:r>
              <a:rPr lang="nb-NO" dirty="0" err="1"/>
              <a:t>both</a:t>
            </a:r>
            <a:r>
              <a:rPr lang="nb-NO" dirty="0"/>
              <a:t> </a:t>
            </a:r>
            <a:r>
              <a:rPr lang="nb-NO" dirty="0" err="1"/>
              <a:t>our</a:t>
            </a:r>
            <a:r>
              <a:rPr lang="nb-NO" dirty="0"/>
              <a:t> goal  - to preserve </a:t>
            </a:r>
            <a:r>
              <a:rPr lang="nb-NO" dirty="0" err="1"/>
              <a:t>heritage</a:t>
            </a:r>
            <a:r>
              <a:rPr lang="nb-NO" dirty="0"/>
              <a:t>, and the goal </a:t>
            </a:r>
            <a:r>
              <a:rPr lang="nb-NO" dirty="0" err="1"/>
              <a:t>of</a:t>
            </a:r>
            <a:r>
              <a:rPr lang="nb-NO" dirty="0"/>
              <a:t> the </a:t>
            </a:r>
            <a:r>
              <a:rPr lang="nb-NO" dirty="0" err="1"/>
              <a:t>taxonomy</a:t>
            </a:r>
            <a:r>
              <a:rPr lang="nb-NO" dirty="0"/>
              <a:t>: to </a:t>
            </a:r>
            <a:r>
              <a:rPr lang="nb-NO" dirty="0" err="1"/>
              <a:t>ensure</a:t>
            </a:r>
            <a:r>
              <a:rPr lang="nb-NO" dirty="0"/>
              <a:t> a </a:t>
            </a:r>
            <a:r>
              <a:rPr lang="nb-NO" dirty="0" err="1"/>
              <a:t>suistanable</a:t>
            </a:r>
            <a:r>
              <a:rPr lang="nb-NO" dirty="0"/>
              <a:t> </a:t>
            </a:r>
            <a:r>
              <a:rPr lang="nb-NO" dirty="0" err="1"/>
              <a:t>economy</a:t>
            </a:r>
            <a:r>
              <a:rPr lang="nb-NO" dirty="0"/>
              <a:t> in the EU. </a:t>
            </a:r>
          </a:p>
          <a:p>
            <a:endParaRPr lang="nb-NO" dirty="0"/>
          </a:p>
          <a:p>
            <a:pPr algn="l" rtl="0"/>
            <a:r>
              <a:rPr lang="en-US" b="0" i="0" dirty="0">
                <a:solidFill>
                  <a:srgbClr val="15385C"/>
                </a:solidFill>
                <a:effectLst/>
                <a:latin typeface="Open Sans" panose="020B0606030504020204" pitchFamily="34" charset="0"/>
              </a:rPr>
              <a:t>By passing the Green Deal in 2019, the European Union set the course for more sustainable investments in areas like renewable energy, biodiversity, or circular economy. The ultimate goal is to reach a climate-neutral economy in the EU by 2050. By 2030, there shall already be a 55% reduction in greenhouse gas emissions. To achieve these climate targets, the Green Deal includes an investment plan of 1 trillion euros over the next 10 years. However, despite this huge investment, the EU depends also on the support of the private sector to achieve the Paris climate agreement. That’s where the EU Taxonomy Regulation comes in.</a:t>
            </a:r>
            <a:br>
              <a:rPr lang="en-US" b="0" i="0" dirty="0">
                <a:solidFill>
                  <a:srgbClr val="15385C"/>
                </a:solidFill>
                <a:effectLst/>
                <a:latin typeface="Open Sans" panose="020B0606030504020204" pitchFamily="34" charset="0"/>
              </a:rPr>
            </a:br>
            <a:endParaRPr lang="en-US" b="1" i="0" dirty="0">
              <a:solidFill>
                <a:srgbClr val="15385C"/>
              </a:solidFill>
              <a:effectLst/>
              <a:latin typeface="Open Sans" panose="020B0606030504020204" pitchFamily="34" charset="0"/>
            </a:endParaRPr>
          </a:p>
          <a:p>
            <a:pPr algn="l" rtl="0"/>
            <a:br>
              <a:rPr lang="en-US" b="0" i="0" dirty="0">
                <a:solidFill>
                  <a:srgbClr val="15385C"/>
                </a:solidFill>
                <a:effectLst/>
                <a:latin typeface="Open Sans" panose="020B0606030504020204" pitchFamily="34" charset="0"/>
              </a:rPr>
            </a:br>
            <a:r>
              <a:rPr lang="en-US" b="0" i="0" dirty="0">
                <a:solidFill>
                  <a:srgbClr val="15385C"/>
                </a:solidFill>
                <a:effectLst/>
                <a:latin typeface="Open Sans" panose="020B0606030504020204" pitchFamily="34" charset="0"/>
              </a:rPr>
              <a:t>As part of the European Green Deal, the EU Taxonomy Regulation (2020/852/EU) sets a framework for the concept of sustainability, defining exactly when a company or enterprise is operating sustainably. It defines activities. The EU Taxonomy Regulation sets criteria to determine if an economic activity can be considered environmentally sustainable. Therefore, an economic activity has to be assigned to a defined taxonomy activity by the EU, contribute substantially to one of six defined environmental objectives, does not significantly harm any of the remaining environmental objectives, and complies with a series of minimum social safeguards.</a:t>
            </a:r>
          </a:p>
          <a:p>
            <a:endParaRPr lang="nb-NO" dirty="0"/>
          </a:p>
          <a:p>
            <a:endParaRPr lang="nb-NO" dirty="0"/>
          </a:p>
          <a:p>
            <a:r>
              <a:rPr lang="en-US" dirty="0"/>
              <a:t>EPBD </a:t>
            </a:r>
          </a:p>
          <a:p>
            <a:endParaRPr lang="en-US" dirty="0"/>
          </a:p>
          <a:p>
            <a:r>
              <a:rPr lang="en-US" dirty="0"/>
              <a:t>What is your experience? </a:t>
            </a:r>
          </a:p>
          <a:p>
            <a:r>
              <a:rPr lang="en-US" dirty="0"/>
              <a:t>Baltic region heritage </a:t>
            </a:r>
            <a:r>
              <a:rPr lang="en-US" dirty="0" err="1"/>
              <a:t>comitee</a:t>
            </a:r>
            <a:r>
              <a:rPr lang="en-US" dirty="0"/>
              <a:t>, thoughts on </a:t>
            </a:r>
            <a:r>
              <a:rPr lang="en-US" dirty="0" err="1"/>
              <a:t>impleneting</a:t>
            </a:r>
            <a:r>
              <a:rPr lang="en-US" dirty="0"/>
              <a:t> article 5 and 9 nationally. </a:t>
            </a:r>
          </a:p>
          <a:p>
            <a:r>
              <a:rPr lang="en-US" dirty="0"/>
              <a:t>Question from </a:t>
            </a:r>
            <a:r>
              <a:rPr lang="en-US" dirty="0" err="1"/>
              <a:t>masterstudent</a:t>
            </a:r>
            <a:r>
              <a:rPr lang="en-US" dirty="0"/>
              <a:t>:  </a:t>
            </a:r>
            <a:r>
              <a:rPr lang="en-US" dirty="0" err="1"/>
              <a:t>Seperate</a:t>
            </a:r>
            <a:r>
              <a:rPr lang="en-US" dirty="0"/>
              <a:t> funding for </a:t>
            </a:r>
            <a:r>
              <a:rPr lang="en-US" dirty="0" err="1"/>
              <a:t>energyupgrade</a:t>
            </a:r>
            <a:r>
              <a:rPr lang="en-US" dirty="0"/>
              <a:t> in historic buildings?</a:t>
            </a:r>
          </a:p>
          <a:p>
            <a:r>
              <a:rPr lang="en-US" dirty="0"/>
              <a:t>Also linked to the standardization work. </a:t>
            </a:r>
          </a:p>
          <a:p>
            <a:endParaRPr lang="nb-NO" dirty="0"/>
          </a:p>
          <a:p>
            <a:endParaRPr lang="nb-NO" dirty="0"/>
          </a:p>
          <a:p>
            <a:endParaRPr lang="nb-NO" dirty="0"/>
          </a:p>
          <a:p>
            <a:endParaRPr lang="nb-NO" dirty="0"/>
          </a:p>
          <a:p>
            <a:r>
              <a:rPr lang="nb-NO" dirty="0"/>
              <a:t>Kategorien Kjøp og eierskap til bygninger stiller krav om energimerke A for å bli klassifisert som bærekraftig. Veldig få kulturminner vil være i stand til å nå opp til dette. Det finnes imidlertid et alternativt </a:t>
            </a:r>
            <a:r>
              <a:rPr lang="nb-NO" dirty="0" err="1"/>
              <a:t>kriterie</a:t>
            </a:r>
            <a:r>
              <a:rPr lang="nb-NO" dirty="0"/>
              <a:t> i taksonomien som sier at bygningen også kan ha et operasjonelt energibehov som ligger blant de 15% beste. Dette kriteriet har vi ikke forsøkt oss på å fortolke da vi mangler data om «tilsvarende bygningsmasse nasjonalt eller regionalt» for alle de bygningskategorier vi eier, inkludert kulturminner.</a:t>
            </a:r>
          </a:p>
          <a:p>
            <a:endParaRPr lang="nb-NO" dirty="0"/>
          </a:p>
          <a:p>
            <a:r>
              <a:rPr lang="nb-NO" dirty="0"/>
              <a:t>Kommunaldepartementet har tidligere kommet med en fortolkning om hva som er definisjonen på en nær-null energi bygg – som også var et punkt som vær uklart i den norske tilpasningen til taksonomien. Vi ser det som naturlig at norske myndigheter bidrar til å avklare hva som menes med 15% beste. Jeg hadde sett det som naturlig at man på en eller annen måte klarte å fange opp kulturminner i denne tilpasningene. </a:t>
            </a:r>
          </a:p>
          <a:p>
            <a:r>
              <a:rPr lang="nb-NO" dirty="0"/>
              <a:t> </a:t>
            </a:r>
            <a:r>
              <a:rPr lang="nb-NO" b="1" dirty="0"/>
              <a:t>Hvilke erfaringer har andre land gjort seg?</a:t>
            </a:r>
          </a:p>
        </p:txBody>
      </p:sp>
      <p:sp>
        <p:nvSpPr>
          <p:cNvPr id="4" name="Plassholder for lysbildenummer 3"/>
          <p:cNvSpPr>
            <a:spLocks noGrp="1"/>
          </p:cNvSpPr>
          <p:nvPr>
            <p:ph type="sldNum" sz="quarter" idx="5"/>
          </p:nvPr>
        </p:nvSpPr>
        <p:spPr/>
        <p:txBody>
          <a:bodyPr/>
          <a:lstStyle/>
          <a:p>
            <a:fld id="{3BA42559-02E1-4C2D-AD0A-F06AAF21D17F}" type="slidenum">
              <a:rPr lang="nb-NO" smtClean="0"/>
              <a:t>10</a:t>
            </a:fld>
            <a:endParaRPr lang="nb-NO"/>
          </a:p>
        </p:txBody>
      </p:sp>
    </p:spTree>
    <p:extLst>
      <p:ext uri="{BB962C8B-B14F-4D97-AF65-F5344CB8AC3E}">
        <p14:creationId xmlns:p14="http://schemas.microsoft.com/office/powerpoint/2010/main" val="3721611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My </a:t>
            </a:r>
            <a:r>
              <a:rPr lang="nb-NO" dirty="0" err="1"/>
              <a:t>next</a:t>
            </a:r>
            <a:r>
              <a:rPr lang="nb-NO" dirty="0"/>
              <a:t> and last </a:t>
            </a:r>
            <a:r>
              <a:rPr lang="nb-NO" dirty="0" err="1"/>
              <a:t>point</a:t>
            </a:r>
            <a:r>
              <a:rPr lang="nb-NO" dirty="0"/>
              <a:t>, is to </a:t>
            </a:r>
            <a:r>
              <a:rPr lang="nb-NO" dirty="0" err="1"/>
              <a:t>encourage</a:t>
            </a:r>
            <a:r>
              <a:rPr lang="nb-NO" dirty="0"/>
              <a:t> you to </a:t>
            </a:r>
            <a:r>
              <a:rPr lang="nb-NO" dirty="0" err="1"/>
              <a:t>contribute</a:t>
            </a:r>
            <a:r>
              <a:rPr lang="nb-NO" dirty="0"/>
              <a:t> and </a:t>
            </a:r>
            <a:r>
              <a:rPr lang="nb-NO" dirty="0" err="1"/>
              <a:t>collect</a:t>
            </a:r>
            <a:r>
              <a:rPr lang="nb-NO" dirty="0"/>
              <a:t> the </a:t>
            </a:r>
            <a:r>
              <a:rPr lang="nb-NO" dirty="0" err="1"/>
              <a:t>already</a:t>
            </a:r>
            <a:r>
              <a:rPr lang="nb-NO" dirty="0"/>
              <a:t> </a:t>
            </a:r>
            <a:r>
              <a:rPr lang="nb-NO" dirty="0" err="1"/>
              <a:t>excisiting</a:t>
            </a:r>
            <a:r>
              <a:rPr lang="nb-NO" dirty="0"/>
              <a:t> work </a:t>
            </a:r>
            <a:r>
              <a:rPr lang="nb-NO" dirty="0" err="1"/>
              <a:t>towatds</a:t>
            </a:r>
            <a:r>
              <a:rPr lang="nb-NO" dirty="0"/>
              <a:t> EU in EHLF. IN </a:t>
            </a:r>
            <a:r>
              <a:rPr lang="nb-NO" dirty="0" err="1"/>
              <a:t>sevilla</a:t>
            </a:r>
            <a:r>
              <a:rPr lang="nb-NO" dirty="0"/>
              <a:t>, I </a:t>
            </a:r>
            <a:r>
              <a:rPr lang="nb-NO" dirty="0" err="1"/>
              <a:t>mentioned</a:t>
            </a:r>
            <a:r>
              <a:rPr lang="nb-NO" dirty="0"/>
              <a:t> </a:t>
            </a:r>
            <a:r>
              <a:rPr lang="nb-NO" dirty="0" err="1"/>
              <a:t>our</a:t>
            </a:r>
            <a:r>
              <a:rPr lang="nb-NO" dirty="0"/>
              <a:t> </a:t>
            </a:r>
            <a:r>
              <a:rPr lang="nb-NO" dirty="0" err="1"/>
              <a:t>sucessstry</a:t>
            </a:r>
            <a:r>
              <a:rPr lang="nb-NO" dirty="0"/>
              <a:t> in the EÅBD. </a:t>
            </a:r>
            <a:r>
              <a:rPr lang="nb-NO" dirty="0" err="1"/>
              <a:t>That</a:t>
            </a:r>
            <a:r>
              <a:rPr lang="nb-NO" dirty="0"/>
              <a:t> </a:t>
            </a:r>
            <a:r>
              <a:rPr lang="nb-NO" dirty="0" err="1"/>
              <a:t>sucess</a:t>
            </a:r>
            <a:r>
              <a:rPr lang="nb-NO" dirty="0"/>
              <a:t> </a:t>
            </a:r>
            <a:r>
              <a:rPr lang="nb-NO" dirty="0" err="1"/>
              <a:t>was</a:t>
            </a:r>
            <a:r>
              <a:rPr lang="nb-NO" dirty="0"/>
              <a:t> </a:t>
            </a:r>
            <a:r>
              <a:rPr lang="nb-NO" dirty="0" err="1"/>
              <a:t>secured</a:t>
            </a:r>
            <a:r>
              <a:rPr lang="nb-NO" dirty="0"/>
              <a:t> by at the time </a:t>
            </a:r>
            <a:r>
              <a:rPr lang="nb-NO" dirty="0" err="1"/>
              <a:t>actibe</a:t>
            </a:r>
            <a:r>
              <a:rPr lang="nb-NO" dirty="0"/>
              <a:t> </a:t>
            </a:r>
            <a:r>
              <a:rPr lang="nb-NO" dirty="0" err="1"/>
              <a:t>members</a:t>
            </a:r>
            <a:r>
              <a:rPr lang="nb-NO" dirty="0"/>
              <a:t> from Germany, Romania and Norway. As you </a:t>
            </a:r>
            <a:r>
              <a:rPr lang="nb-NO" dirty="0" err="1"/>
              <a:t>see</a:t>
            </a:r>
            <a:r>
              <a:rPr lang="nb-NO" dirty="0"/>
              <a:t>, </a:t>
            </a:r>
            <a:r>
              <a:rPr lang="nb-NO" dirty="0" err="1"/>
              <a:t>we</a:t>
            </a:r>
            <a:r>
              <a:rPr lang="nb-NO" dirty="0"/>
              <a:t> have </a:t>
            </a:r>
            <a:r>
              <a:rPr lang="nb-NO" dirty="0" err="1"/>
              <a:t>new</a:t>
            </a:r>
            <a:r>
              <a:rPr lang="nb-NO" dirty="0"/>
              <a:t> </a:t>
            </a:r>
            <a:r>
              <a:rPr lang="nb-NO" dirty="0" err="1"/>
              <a:t>thres</a:t>
            </a:r>
            <a:r>
              <a:rPr lang="nb-NO" dirty="0"/>
              <a:t> om the </a:t>
            </a:r>
            <a:r>
              <a:rPr lang="nb-NO" dirty="0" err="1"/>
              <a:t>horoson</a:t>
            </a:r>
            <a:r>
              <a:rPr lang="nb-NO" dirty="0"/>
              <a:t>, and for </a:t>
            </a:r>
            <a:r>
              <a:rPr lang="nb-NO" dirty="0" err="1"/>
              <a:t>this</a:t>
            </a:r>
            <a:r>
              <a:rPr lang="nb-NO" dirty="0"/>
              <a:t> </a:t>
            </a:r>
            <a:r>
              <a:rPr lang="nb-NO" dirty="0" err="1"/>
              <a:t>we</a:t>
            </a:r>
            <a:r>
              <a:rPr lang="nb-NO" dirty="0"/>
              <a:t> </a:t>
            </a:r>
            <a:r>
              <a:rPr lang="nb-NO" dirty="0" err="1"/>
              <a:t>need</a:t>
            </a:r>
            <a:r>
              <a:rPr lang="nb-NO" dirty="0"/>
              <a:t> </a:t>
            </a:r>
            <a:r>
              <a:rPr lang="nb-NO" dirty="0" err="1"/>
              <a:t>new</a:t>
            </a:r>
            <a:r>
              <a:rPr lang="nb-NO" dirty="0"/>
              <a:t> </a:t>
            </a:r>
            <a:r>
              <a:rPr lang="nb-NO" dirty="0" err="1"/>
              <a:t>heroes</a:t>
            </a:r>
            <a:r>
              <a:rPr lang="nb-NO" dirty="0"/>
              <a:t> to make </a:t>
            </a:r>
            <a:r>
              <a:rPr lang="nb-NO" dirty="0" err="1"/>
              <a:t>active</a:t>
            </a:r>
            <a:r>
              <a:rPr lang="nb-NO" dirty="0"/>
              <a:t> </a:t>
            </a:r>
            <a:r>
              <a:rPr lang="nb-NO" dirty="0" err="1"/>
              <a:t>contributions</a:t>
            </a:r>
            <a:r>
              <a:rPr lang="nb-NO" dirty="0"/>
              <a:t>. I hope you </a:t>
            </a:r>
            <a:r>
              <a:rPr lang="nb-NO" dirty="0" err="1"/>
              <a:t>take</a:t>
            </a:r>
            <a:r>
              <a:rPr lang="nb-NO" dirty="0"/>
              <a:t> time to </a:t>
            </a:r>
            <a:r>
              <a:rPr lang="nb-NO" dirty="0" err="1"/>
              <a:t>read</a:t>
            </a:r>
            <a:r>
              <a:rPr lang="nb-NO" dirty="0"/>
              <a:t> the alerts, </a:t>
            </a:r>
            <a:r>
              <a:rPr lang="nb-NO" dirty="0" err="1"/>
              <a:t>find</a:t>
            </a:r>
            <a:r>
              <a:rPr lang="nb-NO" dirty="0"/>
              <a:t> </a:t>
            </a:r>
            <a:r>
              <a:rPr lang="nb-NO" dirty="0" err="1"/>
              <a:t>people</a:t>
            </a:r>
            <a:r>
              <a:rPr lang="nb-NO" dirty="0"/>
              <a:t> to  - in </a:t>
            </a:r>
            <a:r>
              <a:rPr lang="nb-NO" dirty="0" err="1"/>
              <a:t>some</a:t>
            </a:r>
            <a:r>
              <a:rPr lang="nb-NO" dirty="0"/>
              <a:t> cases it is </a:t>
            </a:r>
            <a:r>
              <a:rPr lang="nb-NO" dirty="0" err="1"/>
              <a:t>heads</a:t>
            </a:r>
            <a:r>
              <a:rPr lang="nb-NO" dirty="0"/>
              <a:t> – </a:t>
            </a:r>
            <a:r>
              <a:rPr lang="nb-NO" dirty="0" err="1"/>
              <a:t>level</a:t>
            </a:r>
            <a:r>
              <a:rPr lang="nb-NO" dirty="0"/>
              <a:t>, and </a:t>
            </a:r>
            <a:r>
              <a:rPr lang="nb-NO" dirty="0" err="1"/>
              <a:t>spread</a:t>
            </a:r>
            <a:r>
              <a:rPr lang="nb-NO" dirty="0"/>
              <a:t> the </a:t>
            </a:r>
            <a:r>
              <a:rPr lang="nb-NO" dirty="0" err="1"/>
              <a:t>infp</a:t>
            </a:r>
            <a:r>
              <a:rPr lang="nb-NO" dirty="0"/>
              <a:t> to the </a:t>
            </a:r>
            <a:r>
              <a:rPr lang="nb-NO" dirty="0" err="1"/>
              <a:t>countries</a:t>
            </a:r>
            <a:r>
              <a:rPr lang="nb-NO" dirty="0"/>
              <a:t> in </a:t>
            </a:r>
            <a:r>
              <a:rPr lang="nb-NO" dirty="0" err="1"/>
              <a:t>our</a:t>
            </a:r>
            <a:r>
              <a:rPr lang="nb-NO" dirty="0"/>
              <a:t> </a:t>
            </a:r>
            <a:r>
              <a:rPr lang="nb-NO" dirty="0" err="1"/>
              <a:t>group</a:t>
            </a:r>
            <a:r>
              <a:rPr lang="nb-NO" dirty="0"/>
              <a:t>. </a:t>
            </a:r>
            <a:r>
              <a:rPr lang="nb-NO" dirty="0" err="1"/>
              <a:t>Thank</a:t>
            </a:r>
            <a:r>
              <a:rPr lang="nb-NO" dirty="0"/>
              <a:t> you so </a:t>
            </a:r>
            <a:r>
              <a:rPr lang="nb-NO" dirty="0" err="1"/>
              <a:t>much</a:t>
            </a:r>
            <a:r>
              <a:rPr lang="nb-NO" dirty="0"/>
              <a:t> for you r </a:t>
            </a:r>
            <a:r>
              <a:rPr lang="nb-NO" dirty="0" err="1"/>
              <a:t>kind</a:t>
            </a:r>
            <a:r>
              <a:rPr lang="nb-NO" dirty="0"/>
              <a:t> </a:t>
            </a:r>
            <a:r>
              <a:rPr lang="nb-NO" dirty="0" err="1"/>
              <a:t>attention</a:t>
            </a:r>
            <a:r>
              <a:rPr lang="nb-NO" dirty="0"/>
              <a:t>, </a:t>
            </a:r>
            <a:r>
              <a:rPr lang="nb-NO" dirty="0" err="1"/>
              <a:t>please</a:t>
            </a:r>
            <a:r>
              <a:rPr lang="nb-NO" dirty="0"/>
              <a:t> do not </a:t>
            </a:r>
            <a:r>
              <a:rPr lang="nb-NO" dirty="0" err="1"/>
              <a:t>hesitate</a:t>
            </a:r>
            <a:r>
              <a:rPr lang="nb-NO" dirty="0"/>
              <a:t> to </a:t>
            </a:r>
            <a:r>
              <a:rPr lang="nb-NO" dirty="0" err="1"/>
              <a:t>get</a:t>
            </a:r>
            <a:r>
              <a:rPr lang="nb-NO" dirty="0"/>
              <a:t> back to </a:t>
            </a:r>
            <a:r>
              <a:rPr lang="nb-NO" dirty="0" err="1"/>
              <a:t>me</a:t>
            </a:r>
            <a:r>
              <a:rPr lang="nb-NO" dirty="0"/>
              <a:t> </a:t>
            </a:r>
            <a:r>
              <a:rPr lang="nb-NO" dirty="0" err="1"/>
              <a:t>if</a:t>
            </a:r>
            <a:r>
              <a:rPr lang="nb-NO" dirty="0"/>
              <a:t> you have </a:t>
            </a:r>
            <a:r>
              <a:rPr lang="nb-NO" dirty="0" err="1"/>
              <a:t>any</a:t>
            </a:r>
            <a:r>
              <a:rPr lang="nb-NO" dirty="0"/>
              <a:t> questions. </a:t>
            </a:r>
          </a:p>
        </p:txBody>
      </p:sp>
      <p:sp>
        <p:nvSpPr>
          <p:cNvPr id="4" name="Plassholder for lysbildenummer 3"/>
          <p:cNvSpPr>
            <a:spLocks noGrp="1"/>
          </p:cNvSpPr>
          <p:nvPr>
            <p:ph type="sldNum" sz="quarter" idx="5"/>
          </p:nvPr>
        </p:nvSpPr>
        <p:spPr/>
        <p:txBody>
          <a:bodyPr/>
          <a:lstStyle/>
          <a:p>
            <a:fld id="{3BA42559-02E1-4C2D-AD0A-F06AAF21D17F}" type="slidenum">
              <a:rPr lang="nb-NO" smtClean="0"/>
              <a:t>13</a:t>
            </a:fld>
            <a:endParaRPr lang="nb-NO"/>
          </a:p>
        </p:txBody>
      </p:sp>
    </p:spTree>
    <p:extLst>
      <p:ext uri="{BB962C8B-B14F-4D97-AF65-F5344CB8AC3E}">
        <p14:creationId xmlns:p14="http://schemas.microsoft.com/office/powerpoint/2010/main" val="340447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CD486BF-19A5-D189-9344-583306E5D92C}"/>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0143DA1D-BF4A-291F-8F68-123776EE14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114D33A7-33FD-FDB8-3F37-7015FA0553EA}"/>
              </a:ext>
            </a:extLst>
          </p:cNvPr>
          <p:cNvSpPr>
            <a:spLocks noGrp="1"/>
          </p:cNvSpPr>
          <p:nvPr>
            <p:ph type="dt" sz="half" idx="10"/>
          </p:nvPr>
        </p:nvSpPr>
        <p:spPr/>
        <p:txBody>
          <a:bodyPr/>
          <a:lstStyle/>
          <a:p>
            <a:fld id="{FCAF59D1-65BD-47F3-A089-A7610210D58D}" type="datetimeFigureOut">
              <a:rPr lang="pl-PL" smtClean="0"/>
              <a:t>05.12.2024</a:t>
            </a:fld>
            <a:endParaRPr lang="pl-PL"/>
          </a:p>
        </p:txBody>
      </p:sp>
      <p:sp>
        <p:nvSpPr>
          <p:cNvPr id="5" name="Symbol zastępczy stopki 4">
            <a:extLst>
              <a:ext uri="{FF2B5EF4-FFF2-40B4-BE49-F238E27FC236}">
                <a16:creationId xmlns:a16="http://schemas.microsoft.com/office/drawing/2014/main" id="{541140AC-438A-4EFC-41E0-7F49E1A046DF}"/>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F4C5BC67-313A-3738-DD4E-0AF83BFAA60C}"/>
              </a:ext>
            </a:extLst>
          </p:cNvPr>
          <p:cNvSpPr>
            <a:spLocks noGrp="1"/>
          </p:cNvSpPr>
          <p:nvPr>
            <p:ph type="sldNum" sz="quarter" idx="12"/>
          </p:nvPr>
        </p:nvSpPr>
        <p:spPr/>
        <p:txBody>
          <a:bodyPr/>
          <a:lstStyle/>
          <a:p>
            <a:fld id="{864CBEBB-498E-475D-8016-8C35D297FF40}" type="slidenum">
              <a:rPr lang="pl-PL" smtClean="0"/>
              <a:t>‹#›</a:t>
            </a:fld>
            <a:endParaRPr lang="pl-PL"/>
          </a:p>
        </p:txBody>
      </p:sp>
    </p:spTree>
    <p:extLst>
      <p:ext uri="{BB962C8B-B14F-4D97-AF65-F5344CB8AC3E}">
        <p14:creationId xmlns:p14="http://schemas.microsoft.com/office/powerpoint/2010/main" val="208747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5684FDF-B7A3-5575-5064-8A2B0FAC9776}"/>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E018E9C0-96A9-D2C7-3456-31006AA92CD5}"/>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9B7CAE8D-7FEC-872A-3C79-325CE416A932}"/>
              </a:ext>
            </a:extLst>
          </p:cNvPr>
          <p:cNvSpPr>
            <a:spLocks noGrp="1"/>
          </p:cNvSpPr>
          <p:nvPr>
            <p:ph type="dt" sz="half" idx="10"/>
          </p:nvPr>
        </p:nvSpPr>
        <p:spPr/>
        <p:txBody>
          <a:bodyPr/>
          <a:lstStyle/>
          <a:p>
            <a:fld id="{FCAF59D1-65BD-47F3-A089-A7610210D58D}" type="datetimeFigureOut">
              <a:rPr lang="pl-PL" smtClean="0"/>
              <a:t>05.12.2024</a:t>
            </a:fld>
            <a:endParaRPr lang="pl-PL"/>
          </a:p>
        </p:txBody>
      </p:sp>
      <p:sp>
        <p:nvSpPr>
          <p:cNvPr id="5" name="Symbol zastępczy stopki 4">
            <a:extLst>
              <a:ext uri="{FF2B5EF4-FFF2-40B4-BE49-F238E27FC236}">
                <a16:creationId xmlns:a16="http://schemas.microsoft.com/office/drawing/2014/main" id="{49FD1398-FC62-41F9-8095-B3E8ECB0C8C9}"/>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F9845133-7173-E99A-4CDB-04388506FDD3}"/>
              </a:ext>
            </a:extLst>
          </p:cNvPr>
          <p:cNvSpPr>
            <a:spLocks noGrp="1"/>
          </p:cNvSpPr>
          <p:nvPr>
            <p:ph type="sldNum" sz="quarter" idx="12"/>
          </p:nvPr>
        </p:nvSpPr>
        <p:spPr/>
        <p:txBody>
          <a:bodyPr/>
          <a:lstStyle/>
          <a:p>
            <a:fld id="{864CBEBB-498E-475D-8016-8C35D297FF40}" type="slidenum">
              <a:rPr lang="pl-PL" smtClean="0"/>
              <a:t>‹#›</a:t>
            </a:fld>
            <a:endParaRPr lang="pl-PL"/>
          </a:p>
        </p:txBody>
      </p:sp>
    </p:spTree>
    <p:extLst>
      <p:ext uri="{BB962C8B-B14F-4D97-AF65-F5344CB8AC3E}">
        <p14:creationId xmlns:p14="http://schemas.microsoft.com/office/powerpoint/2010/main" val="3045345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22786E23-4C58-BEA6-94CB-E74D6A73A13D}"/>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100FD4B7-082D-1D5D-B6C3-0133FC36308C}"/>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8BEE8640-A028-6F74-F391-E973E08A6EC1}"/>
              </a:ext>
            </a:extLst>
          </p:cNvPr>
          <p:cNvSpPr>
            <a:spLocks noGrp="1"/>
          </p:cNvSpPr>
          <p:nvPr>
            <p:ph type="dt" sz="half" idx="10"/>
          </p:nvPr>
        </p:nvSpPr>
        <p:spPr/>
        <p:txBody>
          <a:bodyPr/>
          <a:lstStyle/>
          <a:p>
            <a:fld id="{FCAF59D1-65BD-47F3-A089-A7610210D58D}" type="datetimeFigureOut">
              <a:rPr lang="pl-PL" smtClean="0"/>
              <a:t>05.12.2024</a:t>
            </a:fld>
            <a:endParaRPr lang="pl-PL"/>
          </a:p>
        </p:txBody>
      </p:sp>
      <p:sp>
        <p:nvSpPr>
          <p:cNvPr id="5" name="Symbol zastępczy stopki 4">
            <a:extLst>
              <a:ext uri="{FF2B5EF4-FFF2-40B4-BE49-F238E27FC236}">
                <a16:creationId xmlns:a16="http://schemas.microsoft.com/office/drawing/2014/main" id="{34291CE9-92BD-B74C-3551-A37954A9E236}"/>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05E35006-A6E1-1956-A330-DD69B92FB6F7}"/>
              </a:ext>
            </a:extLst>
          </p:cNvPr>
          <p:cNvSpPr>
            <a:spLocks noGrp="1"/>
          </p:cNvSpPr>
          <p:nvPr>
            <p:ph type="sldNum" sz="quarter" idx="12"/>
          </p:nvPr>
        </p:nvSpPr>
        <p:spPr/>
        <p:txBody>
          <a:bodyPr/>
          <a:lstStyle/>
          <a:p>
            <a:fld id="{864CBEBB-498E-475D-8016-8C35D297FF40}" type="slidenum">
              <a:rPr lang="pl-PL" smtClean="0"/>
              <a:t>‹#›</a:t>
            </a:fld>
            <a:endParaRPr lang="pl-PL"/>
          </a:p>
        </p:txBody>
      </p:sp>
    </p:spTree>
    <p:extLst>
      <p:ext uri="{BB962C8B-B14F-4D97-AF65-F5344CB8AC3E}">
        <p14:creationId xmlns:p14="http://schemas.microsoft.com/office/powerpoint/2010/main" val="27117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9AC0F02-5602-EF7E-39A7-BB8497AA3575}"/>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FCCCEE1E-63CA-23C4-F81B-D3B05DD160D3}"/>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6EEDC8E6-503D-9875-9E46-5476E3C9DC3F}"/>
              </a:ext>
            </a:extLst>
          </p:cNvPr>
          <p:cNvSpPr>
            <a:spLocks noGrp="1"/>
          </p:cNvSpPr>
          <p:nvPr>
            <p:ph type="dt" sz="half" idx="10"/>
          </p:nvPr>
        </p:nvSpPr>
        <p:spPr/>
        <p:txBody>
          <a:bodyPr/>
          <a:lstStyle/>
          <a:p>
            <a:fld id="{FCAF59D1-65BD-47F3-A089-A7610210D58D}" type="datetimeFigureOut">
              <a:rPr lang="pl-PL" smtClean="0"/>
              <a:t>05.12.2024</a:t>
            </a:fld>
            <a:endParaRPr lang="pl-PL"/>
          </a:p>
        </p:txBody>
      </p:sp>
      <p:sp>
        <p:nvSpPr>
          <p:cNvPr id="5" name="Symbol zastępczy stopki 4">
            <a:extLst>
              <a:ext uri="{FF2B5EF4-FFF2-40B4-BE49-F238E27FC236}">
                <a16:creationId xmlns:a16="http://schemas.microsoft.com/office/drawing/2014/main" id="{67348EB9-AC23-89DA-00C3-6E8D25F854DE}"/>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4488DC28-1D63-93B8-DA38-69E087CCB9A5}"/>
              </a:ext>
            </a:extLst>
          </p:cNvPr>
          <p:cNvSpPr>
            <a:spLocks noGrp="1"/>
          </p:cNvSpPr>
          <p:nvPr>
            <p:ph type="sldNum" sz="quarter" idx="12"/>
          </p:nvPr>
        </p:nvSpPr>
        <p:spPr/>
        <p:txBody>
          <a:bodyPr/>
          <a:lstStyle/>
          <a:p>
            <a:fld id="{864CBEBB-498E-475D-8016-8C35D297FF40}" type="slidenum">
              <a:rPr lang="pl-PL" smtClean="0"/>
              <a:t>‹#›</a:t>
            </a:fld>
            <a:endParaRPr lang="pl-PL"/>
          </a:p>
        </p:txBody>
      </p:sp>
    </p:spTree>
    <p:extLst>
      <p:ext uri="{BB962C8B-B14F-4D97-AF65-F5344CB8AC3E}">
        <p14:creationId xmlns:p14="http://schemas.microsoft.com/office/powerpoint/2010/main" val="3787417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4D51ABC-B86C-DA61-0A25-6B0BC3E58109}"/>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C02A3388-E90D-B0AE-EB2A-7AA4EB5DDB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AE2B9BEE-EF1E-49BA-7302-A1F200F38B06}"/>
              </a:ext>
            </a:extLst>
          </p:cNvPr>
          <p:cNvSpPr>
            <a:spLocks noGrp="1"/>
          </p:cNvSpPr>
          <p:nvPr>
            <p:ph type="dt" sz="half" idx="10"/>
          </p:nvPr>
        </p:nvSpPr>
        <p:spPr/>
        <p:txBody>
          <a:bodyPr/>
          <a:lstStyle/>
          <a:p>
            <a:fld id="{FCAF59D1-65BD-47F3-A089-A7610210D58D}" type="datetimeFigureOut">
              <a:rPr lang="pl-PL" smtClean="0"/>
              <a:t>05.12.2024</a:t>
            </a:fld>
            <a:endParaRPr lang="pl-PL"/>
          </a:p>
        </p:txBody>
      </p:sp>
      <p:sp>
        <p:nvSpPr>
          <p:cNvPr id="5" name="Symbol zastępczy stopki 4">
            <a:extLst>
              <a:ext uri="{FF2B5EF4-FFF2-40B4-BE49-F238E27FC236}">
                <a16:creationId xmlns:a16="http://schemas.microsoft.com/office/drawing/2014/main" id="{136EE5FD-6CB0-2F7C-4104-65FB385B3DCE}"/>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A1EE169B-E3FB-DC5B-5674-0885E946AF2D}"/>
              </a:ext>
            </a:extLst>
          </p:cNvPr>
          <p:cNvSpPr>
            <a:spLocks noGrp="1"/>
          </p:cNvSpPr>
          <p:nvPr>
            <p:ph type="sldNum" sz="quarter" idx="12"/>
          </p:nvPr>
        </p:nvSpPr>
        <p:spPr/>
        <p:txBody>
          <a:bodyPr/>
          <a:lstStyle/>
          <a:p>
            <a:fld id="{864CBEBB-498E-475D-8016-8C35D297FF40}" type="slidenum">
              <a:rPr lang="pl-PL" smtClean="0"/>
              <a:t>‹#›</a:t>
            </a:fld>
            <a:endParaRPr lang="pl-PL"/>
          </a:p>
        </p:txBody>
      </p:sp>
    </p:spTree>
    <p:extLst>
      <p:ext uri="{BB962C8B-B14F-4D97-AF65-F5344CB8AC3E}">
        <p14:creationId xmlns:p14="http://schemas.microsoft.com/office/powerpoint/2010/main" val="2995743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44404E8-B2F7-41D8-5D6D-D3205EFFE0A0}"/>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7C08F3DD-32FC-50AC-377B-71143BDCCAA0}"/>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581A615B-DDAF-8642-E040-2B3E8E7731DB}"/>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F02C348F-AA09-D537-9F78-000426E51A1A}"/>
              </a:ext>
            </a:extLst>
          </p:cNvPr>
          <p:cNvSpPr>
            <a:spLocks noGrp="1"/>
          </p:cNvSpPr>
          <p:nvPr>
            <p:ph type="dt" sz="half" idx="10"/>
          </p:nvPr>
        </p:nvSpPr>
        <p:spPr/>
        <p:txBody>
          <a:bodyPr/>
          <a:lstStyle/>
          <a:p>
            <a:fld id="{FCAF59D1-65BD-47F3-A089-A7610210D58D}" type="datetimeFigureOut">
              <a:rPr lang="pl-PL" smtClean="0"/>
              <a:t>05.12.2024</a:t>
            </a:fld>
            <a:endParaRPr lang="pl-PL"/>
          </a:p>
        </p:txBody>
      </p:sp>
      <p:sp>
        <p:nvSpPr>
          <p:cNvPr id="6" name="Symbol zastępczy stopki 5">
            <a:extLst>
              <a:ext uri="{FF2B5EF4-FFF2-40B4-BE49-F238E27FC236}">
                <a16:creationId xmlns:a16="http://schemas.microsoft.com/office/drawing/2014/main" id="{5BC56407-DDB3-559F-8809-A7C2E6883757}"/>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4B7F1CEB-BF97-9E08-3216-03A7C80CB67E}"/>
              </a:ext>
            </a:extLst>
          </p:cNvPr>
          <p:cNvSpPr>
            <a:spLocks noGrp="1"/>
          </p:cNvSpPr>
          <p:nvPr>
            <p:ph type="sldNum" sz="quarter" idx="12"/>
          </p:nvPr>
        </p:nvSpPr>
        <p:spPr/>
        <p:txBody>
          <a:bodyPr/>
          <a:lstStyle/>
          <a:p>
            <a:fld id="{864CBEBB-498E-475D-8016-8C35D297FF40}" type="slidenum">
              <a:rPr lang="pl-PL" smtClean="0"/>
              <a:t>‹#›</a:t>
            </a:fld>
            <a:endParaRPr lang="pl-PL"/>
          </a:p>
        </p:txBody>
      </p:sp>
    </p:spTree>
    <p:extLst>
      <p:ext uri="{BB962C8B-B14F-4D97-AF65-F5344CB8AC3E}">
        <p14:creationId xmlns:p14="http://schemas.microsoft.com/office/powerpoint/2010/main" val="3758994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7A6380-A6A3-9B2B-ED89-1B8B1F5FF5CF}"/>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27518AF8-9C69-A118-3589-16260AF662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05A8F702-7694-5E3D-0203-490CAB15BEF4}"/>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04BE11FF-F4AA-9985-FF58-C392F27EAC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A88539A4-B89C-C1AB-019C-FE4E8DB705C0}"/>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F37F9566-CF16-7ADB-76CA-08123DCB8225}"/>
              </a:ext>
            </a:extLst>
          </p:cNvPr>
          <p:cNvSpPr>
            <a:spLocks noGrp="1"/>
          </p:cNvSpPr>
          <p:nvPr>
            <p:ph type="dt" sz="half" idx="10"/>
          </p:nvPr>
        </p:nvSpPr>
        <p:spPr/>
        <p:txBody>
          <a:bodyPr/>
          <a:lstStyle/>
          <a:p>
            <a:fld id="{FCAF59D1-65BD-47F3-A089-A7610210D58D}" type="datetimeFigureOut">
              <a:rPr lang="pl-PL" smtClean="0"/>
              <a:t>05.12.2024</a:t>
            </a:fld>
            <a:endParaRPr lang="pl-PL"/>
          </a:p>
        </p:txBody>
      </p:sp>
      <p:sp>
        <p:nvSpPr>
          <p:cNvPr id="8" name="Symbol zastępczy stopki 7">
            <a:extLst>
              <a:ext uri="{FF2B5EF4-FFF2-40B4-BE49-F238E27FC236}">
                <a16:creationId xmlns:a16="http://schemas.microsoft.com/office/drawing/2014/main" id="{006B6CB2-1068-09BE-C733-155A0C7A9C80}"/>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694FE0DA-F414-DE24-D2D7-C6A437C257E0}"/>
              </a:ext>
            </a:extLst>
          </p:cNvPr>
          <p:cNvSpPr>
            <a:spLocks noGrp="1"/>
          </p:cNvSpPr>
          <p:nvPr>
            <p:ph type="sldNum" sz="quarter" idx="12"/>
          </p:nvPr>
        </p:nvSpPr>
        <p:spPr/>
        <p:txBody>
          <a:bodyPr/>
          <a:lstStyle/>
          <a:p>
            <a:fld id="{864CBEBB-498E-475D-8016-8C35D297FF40}" type="slidenum">
              <a:rPr lang="pl-PL" smtClean="0"/>
              <a:t>‹#›</a:t>
            </a:fld>
            <a:endParaRPr lang="pl-PL"/>
          </a:p>
        </p:txBody>
      </p:sp>
    </p:spTree>
    <p:extLst>
      <p:ext uri="{BB962C8B-B14F-4D97-AF65-F5344CB8AC3E}">
        <p14:creationId xmlns:p14="http://schemas.microsoft.com/office/powerpoint/2010/main" val="487126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9AC2C6A-1486-5F8B-B285-E78BF1540479}"/>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7E359688-6628-CA58-B306-B66363EAF495}"/>
              </a:ext>
            </a:extLst>
          </p:cNvPr>
          <p:cNvSpPr>
            <a:spLocks noGrp="1"/>
          </p:cNvSpPr>
          <p:nvPr>
            <p:ph type="dt" sz="half" idx="10"/>
          </p:nvPr>
        </p:nvSpPr>
        <p:spPr/>
        <p:txBody>
          <a:bodyPr/>
          <a:lstStyle/>
          <a:p>
            <a:fld id="{FCAF59D1-65BD-47F3-A089-A7610210D58D}" type="datetimeFigureOut">
              <a:rPr lang="pl-PL" smtClean="0"/>
              <a:t>05.12.2024</a:t>
            </a:fld>
            <a:endParaRPr lang="pl-PL"/>
          </a:p>
        </p:txBody>
      </p:sp>
      <p:sp>
        <p:nvSpPr>
          <p:cNvPr id="4" name="Symbol zastępczy stopki 3">
            <a:extLst>
              <a:ext uri="{FF2B5EF4-FFF2-40B4-BE49-F238E27FC236}">
                <a16:creationId xmlns:a16="http://schemas.microsoft.com/office/drawing/2014/main" id="{6C822566-CE27-7720-F8BE-E07D698F7C18}"/>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DB003906-746C-152A-5DAA-A874B09C1B05}"/>
              </a:ext>
            </a:extLst>
          </p:cNvPr>
          <p:cNvSpPr>
            <a:spLocks noGrp="1"/>
          </p:cNvSpPr>
          <p:nvPr>
            <p:ph type="sldNum" sz="quarter" idx="12"/>
          </p:nvPr>
        </p:nvSpPr>
        <p:spPr/>
        <p:txBody>
          <a:bodyPr/>
          <a:lstStyle/>
          <a:p>
            <a:fld id="{864CBEBB-498E-475D-8016-8C35D297FF40}" type="slidenum">
              <a:rPr lang="pl-PL" smtClean="0"/>
              <a:t>‹#›</a:t>
            </a:fld>
            <a:endParaRPr lang="pl-PL"/>
          </a:p>
        </p:txBody>
      </p:sp>
    </p:spTree>
    <p:extLst>
      <p:ext uri="{BB962C8B-B14F-4D97-AF65-F5344CB8AC3E}">
        <p14:creationId xmlns:p14="http://schemas.microsoft.com/office/powerpoint/2010/main" val="324715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B42F2E42-685C-4B85-E5AF-016563B48756}"/>
              </a:ext>
            </a:extLst>
          </p:cNvPr>
          <p:cNvSpPr>
            <a:spLocks noGrp="1"/>
          </p:cNvSpPr>
          <p:nvPr>
            <p:ph type="dt" sz="half" idx="10"/>
          </p:nvPr>
        </p:nvSpPr>
        <p:spPr/>
        <p:txBody>
          <a:bodyPr/>
          <a:lstStyle/>
          <a:p>
            <a:fld id="{FCAF59D1-65BD-47F3-A089-A7610210D58D}" type="datetimeFigureOut">
              <a:rPr lang="pl-PL" smtClean="0"/>
              <a:t>05.12.2024</a:t>
            </a:fld>
            <a:endParaRPr lang="pl-PL"/>
          </a:p>
        </p:txBody>
      </p:sp>
      <p:sp>
        <p:nvSpPr>
          <p:cNvPr id="3" name="Symbol zastępczy stopki 2">
            <a:extLst>
              <a:ext uri="{FF2B5EF4-FFF2-40B4-BE49-F238E27FC236}">
                <a16:creationId xmlns:a16="http://schemas.microsoft.com/office/drawing/2014/main" id="{7D74E1D6-DDFE-6D4A-D030-489111823C54}"/>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EF2E5A98-1889-BA2A-A24B-0A19E43C9B43}"/>
              </a:ext>
            </a:extLst>
          </p:cNvPr>
          <p:cNvSpPr>
            <a:spLocks noGrp="1"/>
          </p:cNvSpPr>
          <p:nvPr>
            <p:ph type="sldNum" sz="quarter" idx="12"/>
          </p:nvPr>
        </p:nvSpPr>
        <p:spPr/>
        <p:txBody>
          <a:bodyPr/>
          <a:lstStyle/>
          <a:p>
            <a:fld id="{864CBEBB-498E-475D-8016-8C35D297FF40}" type="slidenum">
              <a:rPr lang="pl-PL" smtClean="0"/>
              <a:t>‹#›</a:t>
            </a:fld>
            <a:endParaRPr lang="pl-PL"/>
          </a:p>
        </p:txBody>
      </p:sp>
    </p:spTree>
    <p:extLst>
      <p:ext uri="{BB962C8B-B14F-4D97-AF65-F5344CB8AC3E}">
        <p14:creationId xmlns:p14="http://schemas.microsoft.com/office/powerpoint/2010/main" val="616198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0375CAB-C4F7-3C82-3CA1-EB30D5469482}"/>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A97AC86A-E645-B235-22A2-FB8541D752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6D6D9083-99A6-11A2-8DA4-3F867149CA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0BA239B3-0320-8E6D-337C-9C401770A9AB}"/>
              </a:ext>
            </a:extLst>
          </p:cNvPr>
          <p:cNvSpPr>
            <a:spLocks noGrp="1"/>
          </p:cNvSpPr>
          <p:nvPr>
            <p:ph type="dt" sz="half" idx="10"/>
          </p:nvPr>
        </p:nvSpPr>
        <p:spPr/>
        <p:txBody>
          <a:bodyPr/>
          <a:lstStyle/>
          <a:p>
            <a:fld id="{FCAF59D1-65BD-47F3-A089-A7610210D58D}" type="datetimeFigureOut">
              <a:rPr lang="pl-PL" smtClean="0"/>
              <a:t>05.12.2024</a:t>
            </a:fld>
            <a:endParaRPr lang="pl-PL"/>
          </a:p>
        </p:txBody>
      </p:sp>
      <p:sp>
        <p:nvSpPr>
          <p:cNvPr id="6" name="Symbol zastępczy stopki 5">
            <a:extLst>
              <a:ext uri="{FF2B5EF4-FFF2-40B4-BE49-F238E27FC236}">
                <a16:creationId xmlns:a16="http://schemas.microsoft.com/office/drawing/2014/main" id="{464B24DA-3DED-A9C0-375E-182ED5EA4DD3}"/>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83F6A16A-F667-D464-934D-C4F4B50A8410}"/>
              </a:ext>
            </a:extLst>
          </p:cNvPr>
          <p:cNvSpPr>
            <a:spLocks noGrp="1"/>
          </p:cNvSpPr>
          <p:nvPr>
            <p:ph type="sldNum" sz="quarter" idx="12"/>
          </p:nvPr>
        </p:nvSpPr>
        <p:spPr/>
        <p:txBody>
          <a:bodyPr/>
          <a:lstStyle/>
          <a:p>
            <a:fld id="{864CBEBB-498E-475D-8016-8C35D297FF40}" type="slidenum">
              <a:rPr lang="pl-PL" smtClean="0"/>
              <a:t>‹#›</a:t>
            </a:fld>
            <a:endParaRPr lang="pl-PL"/>
          </a:p>
        </p:txBody>
      </p:sp>
    </p:spTree>
    <p:extLst>
      <p:ext uri="{BB962C8B-B14F-4D97-AF65-F5344CB8AC3E}">
        <p14:creationId xmlns:p14="http://schemas.microsoft.com/office/powerpoint/2010/main" val="606555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5EB87F7-409F-46D3-2D4A-44AC15D17DD1}"/>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E8D1192A-7E2C-30B4-E131-563CB8A304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CCEA6083-D653-EEE0-B769-BF3784D243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117F1B6F-0478-7F8C-D5CE-DED8DB9E1F78}"/>
              </a:ext>
            </a:extLst>
          </p:cNvPr>
          <p:cNvSpPr>
            <a:spLocks noGrp="1"/>
          </p:cNvSpPr>
          <p:nvPr>
            <p:ph type="dt" sz="half" idx="10"/>
          </p:nvPr>
        </p:nvSpPr>
        <p:spPr/>
        <p:txBody>
          <a:bodyPr/>
          <a:lstStyle/>
          <a:p>
            <a:fld id="{FCAF59D1-65BD-47F3-A089-A7610210D58D}" type="datetimeFigureOut">
              <a:rPr lang="pl-PL" smtClean="0"/>
              <a:t>05.12.2024</a:t>
            </a:fld>
            <a:endParaRPr lang="pl-PL"/>
          </a:p>
        </p:txBody>
      </p:sp>
      <p:sp>
        <p:nvSpPr>
          <p:cNvPr id="6" name="Symbol zastępczy stopki 5">
            <a:extLst>
              <a:ext uri="{FF2B5EF4-FFF2-40B4-BE49-F238E27FC236}">
                <a16:creationId xmlns:a16="http://schemas.microsoft.com/office/drawing/2014/main" id="{EA376654-CF51-EACE-DE4B-AB1A83B904D4}"/>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22E435A5-9C2D-D4CA-50FB-4E2088005D04}"/>
              </a:ext>
            </a:extLst>
          </p:cNvPr>
          <p:cNvSpPr>
            <a:spLocks noGrp="1"/>
          </p:cNvSpPr>
          <p:nvPr>
            <p:ph type="sldNum" sz="quarter" idx="12"/>
          </p:nvPr>
        </p:nvSpPr>
        <p:spPr/>
        <p:txBody>
          <a:bodyPr/>
          <a:lstStyle/>
          <a:p>
            <a:fld id="{864CBEBB-498E-475D-8016-8C35D297FF40}" type="slidenum">
              <a:rPr lang="pl-PL" smtClean="0"/>
              <a:t>‹#›</a:t>
            </a:fld>
            <a:endParaRPr lang="pl-PL"/>
          </a:p>
        </p:txBody>
      </p:sp>
    </p:spTree>
    <p:extLst>
      <p:ext uri="{BB962C8B-B14F-4D97-AF65-F5344CB8AC3E}">
        <p14:creationId xmlns:p14="http://schemas.microsoft.com/office/powerpoint/2010/main" val="1001241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065148FE-ED89-397F-FA29-2EC8D91D98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1D09D41E-4828-04AE-9A87-FDBDD25BB3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3B3E45E6-DC0E-CA54-DDA4-24D8A4E430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AF59D1-65BD-47F3-A089-A7610210D58D}" type="datetimeFigureOut">
              <a:rPr lang="pl-PL" smtClean="0"/>
              <a:t>05.12.2024</a:t>
            </a:fld>
            <a:endParaRPr lang="pl-PL"/>
          </a:p>
        </p:txBody>
      </p:sp>
      <p:sp>
        <p:nvSpPr>
          <p:cNvPr id="5" name="Symbol zastępczy stopki 4">
            <a:extLst>
              <a:ext uri="{FF2B5EF4-FFF2-40B4-BE49-F238E27FC236}">
                <a16:creationId xmlns:a16="http://schemas.microsoft.com/office/drawing/2014/main" id="{A0538629-B3C2-4533-4993-DCED84B8AE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E49B274A-592D-127E-67A0-0B35A4C6EE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4CBEBB-498E-475D-8016-8C35D297FF40}" type="slidenum">
              <a:rPr lang="pl-PL" smtClean="0"/>
              <a:t>‹#›</a:t>
            </a:fld>
            <a:endParaRPr lang="pl-PL"/>
          </a:p>
        </p:txBody>
      </p:sp>
    </p:spTree>
    <p:extLst>
      <p:ext uri="{BB962C8B-B14F-4D97-AF65-F5344CB8AC3E}">
        <p14:creationId xmlns:p14="http://schemas.microsoft.com/office/powerpoint/2010/main" val="706100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envoria.com/insights-news/all-you-need-to-know-about-the-corporate-sustainability-reporting-directive-csrd" TargetMode="External"/><Relationship Id="rId2" Type="http://schemas.openxmlformats.org/officeDocument/2006/relationships/hyperlink" Target="https://envoria.com/insights-news/csr-directive-implementation-act-csr-rug-at-a-glance" TargetMode="External"/><Relationship Id="rId1" Type="http://schemas.openxmlformats.org/officeDocument/2006/relationships/slideLayout" Target="../slideLayouts/slideLayout2.xml"/><Relationship Id="rId5" Type="http://schemas.openxmlformats.org/officeDocument/2006/relationships/hyperlink" Target="https://envoria.com/insights-news/sizes-for-corporations-affected-by-csrd-and-eu-taxonomy-officially-adjusted" TargetMode="External"/><Relationship Id="rId4" Type="http://schemas.openxmlformats.org/officeDocument/2006/relationships/hyperlink" Target="https://envoria.com/insights-news/non-financial-reporting-directive-nfrd-the-most-important-facts" TargetMode="Externa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0.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1.pn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7D53B8ED-3380-A172-3F2F-BB837AE9EA3B}"/>
              </a:ext>
            </a:extLst>
          </p:cNvPr>
          <p:cNvPicPr>
            <a:picLocks noChangeAspect="1"/>
          </p:cNvPicPr>
          <p:nvPr/>
        </p:nvPicPr>
        <p:blipFill>
          <a:blip r:embed="rId4"/>
          <a:stretch>
            <a:fillRect/>
          </a:stretch>
        </p:blipFill>
        <p:spPr>
          <a:xfrm>
            <a:off x="7194014" y="3554808"/>
            <a:ext cx="3526462" cy="2950652"/>
          </a:xfrm>
          <a:prstGeom prst="rect">
            <a:avLst/>
          </a:prstGeom>
          <a:solidFill>
            <a:schemeClr val="accent2">
              <a:lumMod val="75000"/>
            </a:schemeClr>
          </a:solidFill>
        </p:spPr>
      </p:pic>
    </p:spTree>
    <p:extLst>
      <p:ext uri="{BB962C8B-B14F-4D97-AF65-F5344CB8AC3E}">
        <p14:creationId xmlns:p14="http://schemas.microsoft.com/office/powerpoint/2010/main" val="32076703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41954E14-117A-6AE2-195D-6754FEA7BB7A}"/>
              </a:ext>
            </a:extLst>
          </p:cNvPr>
          <p:cNvSpPr>
            <a:spLocks noGrp="1"/>
          </p:cNvSpPr>
          <p:nvPr>
            <p:ph type="title"/>
          </p:nvPr>
        </p:nvSpPr>
        <p:spPr>
          <a:xfrm>
            <a:off x="761803" y="350196"/>
            <a:ext cx="4646904" cy="1624520"/>
          </a:xfrm>
        </p:spPr>
        <p:txBody>
          <a:bodyPr anchor="ctr">
            <a:normAutofit/>
          </a:bodyPr>
          <a:lstStyle/>
          <a:p>
            <a:r>
              <a:rPr lang="nb-NO" sz="4000"/>
              <a:t>EU INITIATIVE TO WORRY ABOUT…</a:t>
            </a:r>
          </a:p>
        </p:txBody>
      </p:sp>
      <p:sp>
        <p:nvSpPr>
          <p:cNvPr id="3" name="Plassholder for innhold 2">
            <a:extLst>
              <a:ext uri="{FF2B5EF4-FFF2-40B4-BE49-F238E27FC236}">
                <a16:creationId xmlns:a16="http://schemas.microsoft.com/office/drawing/2014/main" id="{9747BC68-35DD-6E15-D9B2-88C80E81BEA3}"/>
              </a:ext>
            </a:extLst>
          </p:cNvPr>
          <p:cNvSpPr>
            <a:spLocks noGrp="1"/>
          </p:cNvSpPr>
          <p:nvPr>
            <p:ph idx="1"/>
          </p:nvPr>
        </p:nvSpPr>
        <p:spPr>
          <a:xfrm>
            <a:off x="356462" y="1441342"/>
            <a:ext cx="5052246" cy="4915007"/>
          </a:xfrm>
        </p:spPr>
        <p:txBody>
          <a:bodyPr anchor="ctr">
            <a:normAutofit/>
          </a:bodyPr>
          <a:lstStyle/>
          <a:p>
            <a:pPr marL="0" indent="0">
              <a:buNone/>
            </a:pPr>
            <a:endParaRPr lang="nb-NO" sz="2000" dirty="0"/>
          </a:p>
          <a:p>
            <a:pPr marL="0" indent="0">
              <a:buNone/>
            </a:pPr>
            <a:r>
              <a:rPr lang="nb-NO" dirty="0" err="1"/>
              <a:t>Taxonomy</a:t>
            </a:r>
            <a:r>
              <a:rPr lang="nb-NO" dirty="0"/>
              <a:t>: </a:t>
            </a:r>
          </a:p>
          <a:p>
            <a:pPr marL="0" indent="0">
              <a:buNone/>
            </a:pPr>
            <a:endParaRPr lang="nb-NO" dirty="0"/>
          </a:p>
          <a:p>
            <a:pPr marL="0" indent="0">
              <a:buNone/>
            </a:pPr>
            <a:r>
              <a:rPr lang="nb-NO" dirty="0"/>
              <a:t>Historic </a:t>
            </a:r>
            <a:r>
              <a:rPr lang="nb-NO" dirty="0" err="1"/>
              <a:t>buildings</a:t>
            </a:r>
            <a:r>
              <a:rPr lang="nb-NO" dirty="0"/>
              <a:t> less </a:t>
            </a:r>
            <a:r>
              <a:rPr lang="nb-NO" dirty="0" err="1"/>
              <a:t>attractive</a:t>
            </a:r>
            <a:r>
              <a:rPr lang="nb-NO" dirty="0"/>
              <a:t> to </a:t>
            </a:r>
            <a:r>
              <a:rPr lang="nb-NO" dirty="0" err="1"/>
              <a:t>upgrade</a:t>
            </a:r>
            <a:r>
              <a:rPr lang="nb-NO" dirty="0"/>
              <a:t> and </a:t>
            </a:r>
            <a:r>
              <a:rPr lang="nb-NO" dirty="0" err="1"/>
              <a:t>invest</a:t>
            </a:r>
            <a:r>
              <a:rPr lang="nb-NO" dirty="0"/>
              <a:t> in</a:t>
            </a:r>
          </a:p>
          <a:p>
            <a:pPr marL="0" indent="0">
              <a:buNone/>
            </a:pPr>
            <a:r>
              <a:rPr lang="nb-NO" dirty="0" err="1"/>
              <a:t>Criteria</a:t>
            </a:r>
            <a:r>
              <a:rPr lang="nb-NO" dirty="0"/>
              <a:t> for </a:t>
            </a:r>
            <a:r>
              <a:rPr lang="nb-NO" dirty="0" err="1"/>
              <a:t>purchase</a:t>
            </a:r>
            <a:r>
              <a:rPr lang="nb-NO" dirty="0"/>
              <a:t>: A or </a:t>
            </a:r>
            <a:r>
              <a:rPr lang="nb-NO" u="sng" dirty="0" err="1"/>
              <a:t>amongst</a:t>
            </a:r>
            <a:r>
              <a:rPr lang="nb-NO" u="sng" dirty="0"/>
              <a:t> the 15%</a:t>
            </a:r>
            <a:r>
              <a:rPr lang="nb-NO" dirty="0"/>
              <a:t> </a:t>
            </a:r>
          </a:p>
          <a:p>
            <a:pPr marL="0" indent="0">
              <a:buNone/>
            </a:pPr>
            <a:r>
              <a:rPr lang="nb-NO" dirty="0" err="1"/>
              <a:t>Please</a:t>
            </a:r>
            <a:r>
              <a:rPr lang="nb-NO" dirty="0"/>
              <a:t> </a:t>
            </a:r>
            <a:r>
              <a:rPr lang="nb-NO" dirty="0" err="1"/>
              <a:t>see</a:t>
            </a:r>
            <a:r>
              <a:rPr lang="nb-NO" dirty="0"/>
              <a:t> </a:t>
            </a:r>
            <a:r>
              <a:rPr lang="nb-NO" dirty="0" err="1"/>
              <a:t>details</a:t>
            </a:r>
            <a:r>
              <a:rPr lang="nb-NO" dirty="0"/>
              <a:t> in the alert sent you </a:t>
            </a:r>
            <a:r>
              <a:rPr lang="nb-NO" dirty="0" err="1"/>
              <a:t>through</a:t>
            </a:r>
            <a:r>
              <a:rPr lang="nb-NO" dirty="0"/>
              <a:t> </a:t>
            </a:r>
            <a:r>
              <a:rPr lang="nb-NO" dirty="0" err="1"/>
              <a:t>secretariat</a:t>
            </a:r>
            <a:r>
              <a:rPr lang="nb-NO" dirty="0"/>
              <a:t> – </a:t>
            </a:r>
            <a:r>
              <a:rPr lang="nb-NO" dirty="0" err="1"/>
              <a:t>we</a:t>
            </a:r>
            <a:r>
              <a:rPr lang="nb-NO" dirty="0"/>
              <a:t> </a:t>
            </a:r>
            <a:r>
              <a:rPr lang="nb-NO" dirty="0" err="1"/>
              <a:t>need</a:t>
            </a:r>
            <a:r>
              <a:rPr lang="nb-NO" dirty="0"/>
              <a:t> to </a:t>
            </a:r>
            <a:r>
              <a:rPr lang="nb-NO" dirty="0" err="1"/>
              <a:t>act</a:t>
            </a:r>
            <a:r>
              <a:rPr lang="nb-NO" dirty="0"/>
              <a:t> </a:t>
            </a:r>
            <a:r>
              <a:rPr lang="nb-NO" dirty="0" err="1"/>
              <a:t>together</a:t>
            </a:r>
            <a:r>
              <a:rPr lang="nb-NO" dirty="0"/>
              <a:t>  </a:t>
            </a:r>
          </a:p>
          <a:p>
            <a:pPr marL="0" indent="0">
              <a:buNone/>
            </a:pPr>
            <a:endParaRPr lang="nb-NO" sz="2000" dirty="0"/>
          </a:p>
        </p:txBody>
      </p:sp>
      <p:pic>
        <p:nvPicPr>
          <p:cNvPr id="5" name="Picture 4" descr="Miniatyr hus">
            <a:extLst>
              <a:ext uri="{FF2B5EF4-FFF2-40B4-BE49-F238E27FC236}">
                <a16:creationId xmlns:a16="http://schemas.microsoft.com/office/drawing/2014/main" id="{AC0CFC4D-B909-25C4-91B1-818AE59EE991}"/>
              </a:ext>
            </a:extLst>
          </p:cNvPr>
          <p:cNvPicPr>
            <a:picLocks noChangeAspect="1"/>
          </p:cNvPicPr>
          <p:nvPr/>
        </p:nvPicPr>
        <p:blipFill>
          <a:blip r:embed="rId3"/>
          <a:srcRect l="20420" r="20402"/>
          <a:stretch/>
        </p:blipFill>
        <p:spPr>
          <a:xfrm>
            <a:off x="6096000" y="1"/>
            <a:ext cx="6102825" cy="6858000"/>
          </a:xfrm>
          <a:prstGeom prst="rect">
            <a:avLst/>
          </a:prstGeom>
        </p:spPr>
      </p:pic>
    </p:spTree>
    <p:extLst>
      <p:ext uri="{BB962C8B-B14F-4D97-AF65-F5344CB8AC3E}">
        <p14:creationId xmlns:p14="http://schemas.microsoft.com/office/powerpoint/2010/main" val="2485337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887A81D5-AD98-1063-D29A-304FA0028495}"/>
              </a:ext>
            </a:extLst>
          </p:cNvPr>
          <p:cNvSpPr>
            <a:spLocks noGrp="1"/>
          </p:cNvSpPr>
          <p:nvPr>
            <p:ph idx="1"/>
          </p:nvPr>
        </p:nvSpPr>
        <p:spPr>
          <a:xfrm>
            <a:off x="185980" y="170480"/>
            <a:ext cx="11716718" cy="6687519"/>
          </a:xfrm>
        </p:spPr>
        <p:txBody>
          <a:bodyPr>
            <a:normAutofit fontScale="47500" lnSpcReduction="20000"/>
          </a:bodyPr>
          <a:lstStyle/>
          <a:p>
            <a:pPr marL="0" indent="0" algn="l" rtl="0">
              <a:buNone/>
            </a:pPr>
            <a:r>
              <a:rPr lang="en-US" sz="4200" b="0" i="0">
                <a:solidFill>
                  <a:srgbClr val="15385C"/>
                </a:solidFill>
                <a:effectLst/>
                <a:latin typeface="Open Sans" panose="020B0606030504020204" pitchFamily="34" charset="0"/>
              </a:rPr>
              <a:t>To which companies does the EU Taxonomy apply?</a:t>
            </a:r>
          </a:p>
          <a:p>
            <a:pPr algn="l" rtl="0"/>
            <a:endParaRPr lang="en-US" b="0" i="0">
              <a:solidFill>
                <a:srgbClr val="15385C"/>
              </a:solidFill>
              <a:effectLst/>
              <a:latin typeface="Open Sans" panose="020B0606030504020204" pitchFamily="34" charset="0"/>
            </a:endParaRPr>
          </a:p>
          <a:p>
            <a:pPr marL="0" indent="0" algn="l" rtl="0">
              <a:buNone/>
            </a:pPr>
            <a:r>
              <a:rPr lang="en-US" b="0" i="0">
                <a:solidFill>
                  <a:srgbClr val="15385C"/>
                </a:solidFill>
                <a:effectLst/>
                <a:latin typeface="Open Sans" panose="020B0606030504020204" pitchFamily="34" charset="0"/>
              </a:rPr>
              <a:t>The EU Taxonomy is linked to the obligation for non-financial reporting under the </a:t>
            </a:r>
            <a:r>
              <a:rPr lang="en-US" b="0" i="0" u="sng">
                <a:solidFill>
                  <a:srgbClr val="15385C"/>
                </a:solidFill>
                <a:effectLst/>
                <a:latin typeface="Open Sans" panose="020B0606030504020204" pitchFamily="34" charset="0"/>
                <a:hlinkClick r:id="rId2"/>
              </a:rPr>
              <a:t>CSR Directive Implementation Act (CSR-RUG)</a:t>
            </a:r>
            <a:r>
              <a:rPr lang="en-US" b="0" i="0">
                <a:solidFill>
                  <a:srgbClr val="15385C"/>
                </a:solidFill>
                <a:effectLst/>
                <a:latin typeface="Open Sans" panose="020B0606030504020204" pitchFamily="34" charset="0"/>
              </a:rPr>
              <a:t> or the </a:t>
            </a:r>
            <a:r>
              <a:rPr lang="en-US" b="0" i="0" u="sng">
                <a:solidFill>
                  <a:srgbClr val="15385C"/>
                </a:solidFill>
                <a:effectLst/>
                <a:latin typeface="Open Sans" panose="020B0606030504020204" pitchFamily="34" charset="0"/>
                <a:hlinkClick r:id="rId3"/>
              </a:rPr>
              <a:t>Corporate Sustainability Reporting Directive (CSRD)</a:t>
            </a:r>
            <a:r>
              <a:rPr lang="en-US" b="0" i="0">
                <a:solidFill>
                  <a:srgbClr val="15385C"/>
                </a:solidFill>
                <a:effectLst/>
                <a:latin typeface="Open Sans" panose="020B0606030504020204" pitchFamily="34" charset="0"/>
              </a:rPr>
              <a:t>, which will replace the </a:t>
            </a:r>
            <a:r>
              <a:rPr lang="en-US" b="0" i="0" u="sng">
                <a:solidFill>
                  <a:srgbClr val="15385C"/>
                </a:solidFill>
                <a:effectLst/>
                <a:latin typeface="Open Sans" panose="020B0606030504020204" pitchFamily="34" charset="0"/>
                <a:hlinkClick r:id="rId4"/>
              </a:rPr>
              <a:t>Non-Financial Reporting Directive (NFRD)</a:t>
            </a:r>
            <a:r>
              <a:rPr lang="en-US" b="0" i="0">
                <a:solidFill>
                  <a:srgbClr val="15385C"/>
                </a:solidFill>
                <a:effectLst/>
                <a:latin typeface="Open Sans" panose="020B0606030504020204" pitchFamily="34" charset="0"/>
              </a:rPr>
              <a:t> in the future. Both regulations follow the objective of the Green Deal and have the following key goals:</a:t>
            </a:r>
          </a:p>
          <a:p>
            <a:pPr marL="0" indent="0" algn="l" rtl="0">
              <a:buNone/>
            </a:pPr>
            <a:r>
              <a:rPr lang="en-US" b="0" i="0">
                <a:solidFill>
                  <a:srgbClr val="15385C"/>
                </a:solidFill>
                <a:effectLst/>
                <a:latin typeface="Open Sans" panose="020B0606030504020204" pitchFamily="34" charset="0"/>
              </a:rPr>
              <a:t>1. Reorient capital flows to sustainable investments</a:t>
            </a:r>
            <a:br>
              <a:rPr lang="en-US" b="0" i="0">
                <a:solidFill>
                  <a:srgbClr val="15385C"/>
                </a:solidFill>
                <a:effectLst/>
                <a:latin typeface="Open Sans" panose="020B0606030504020204" pitchFamily="34" charset="0"/>
              </a:rPr>
            </a:br>
            <a:r>
              <a:rPr lang="en-US" b="0" i="0">
                <a:solidFill>
                  <a:srgbClr val="15385C"/>
                </a:solidFill>
                <a:effectLst/>
                <a:latin typeface="Open Sans" panose="020B0606030504020204" pitchFamily="34" charset="0"/>
              </a:rPr>
              <a:t>2. Establish sustainability as a component of risk management</a:t>
            </a:r>
            <a:br>
              <a:rPr lang="en-US" b="0" i="0">
                <a:solidFill>
                  <a:srgbClr val="15385C"/>
                </a:solidFill>
                <a:effectLst/>
                <a:latin typeface="Open Sans" panose="020B0606030504020204" pitchFamily="34" charset="0"/>
              </a:rPr>
            </a:br>
            <a:r>
              <a:rPr lang="en-US" b="0" i="0">
                <a:solidFill>
                  <a:srgbClr val="15385C"/>
                </a:solidFill>
                <a:effectLst/>
                <a:latin typeface="Open Sans" panose="020B0606030504020204" pitchFamily="34" charset="0"/>
              </a:rPr>
              <a:t>3. Encourage long-term investment and economic activity</a:t>
            </a:r>
          </a:p>
          <a:p>
            <a:pPr marL="0" indent="0" algn="l">
              <a:buNone/>
            </a:pPr>
            <a:br>
              <a:rPr lang="en-US" b="0" i="0">
                <a:solidFill>
                  <a:srgbClr val="15385C"/>
                </a:solidFill>
                <a:effectLst/>
                <a:latin typeface="Open Sans" panose="020B0606030504020204" pitchFamily="34" charset="0"/>
              </a:rPr>
            </a:br>
            <a:br>
              <a:rPr lang="en-US" b="0" i="0">
                <a:solidFill>
                  <a:srgbClr val="15385C"/>
                </a:solidFill>
                <a:effectLst/>
                <a:latin typeface="Open Sans" panose="020B0606030504020204" pitchFamily="34" charset="0"/>
              </a:rPr>
            </a:br>
            <a:r>
              <a:rPr lang="en-US" b="0" i="0">
                <a:solidFill>
                  <a:srgbClr val="15385C"/>
                </a:solidFill>
                <a:effectLst/>
                <a:latin typeface="Open Sans" panose="020B0606030504020204" pitchFamily="34" charset="0"/>
              </a:rPr>
              <a:t>Is the EU Taxonomy mandatory for my company? And if so, from when does the EU Taxonomy apply? This is what many companies ask themselves. The EU Taxonomy considers different circumstances and obligations for different economic actors. These are divided into the following groups:</a:t>
            </a:r>
          </a:p>
          <a:p>
            <a:pPr marL="0" indent="0" algn="l">
              <a:buNone/>
            </a:pPr>
            <a:endParaRPr lang="en-US" b="0" i="0">
              <a:solidFill>
                <a:srgbClr val="15385C"/>
              </a:solidFill>
              <a:effectLst/>
              <a:latin typeface="Open Sans" panose="020B0606030504020204" pitchFamily="34" charset="0"/>
            </a:endParaRPr>
          </a:p>
          <a:p>
            <a:pPr algn="l" rtl="0">
              <a:buFont typeface="+mj-lt"/>
              <a:buAutoNum type="arabicPeriod"/>
            </a:pPr>
            <a:r>
              <a:rPr lang="en-US" b="0" i="0">
                <a:solidFill>
                  <a:srgbClr val="15385C"/>
                </a:solidFill>
                <a:effectLst/>
                <a:latin typeface="Open Sans" panose="020B0606030504020204" pitchFamily="34" charset="0"/>
              </a:rPr>
              <a:t>Large public-interest companies already subject to the NFRD</a:t>
            </a:r>
            <a:br>
              <a:rPr lang="en-US" b="0" i="0">
                <a:solidFill>
                  <a:srgbClr val="15385C"/>
                </a:solidFill>
                <a:effectLst/>
                <a:latin typeface="Open Sans" panose="020B0606030504020204" pitchFamily="34" charset="0"/>
              </a:rPr>
            </a:br>
            <a:br>
              <a:rPr lang="en-US" b="0" i="0">
                <a:solidFill>
                  <a:srgbClr val="15385C"/>
                </a:solidFill>
                <a:effectLst/>
                <a:latin typeface="Open Sans" panose="020B0606030504020204" pitchFamily="34" charset="0"/>
              </a:rPr>
            </a:br>
            <a:endParaRPr lang="en-US" b="0" i="0">
              <a:solidFill>
                <a:srgbClr val="15385C"/>
              </a:solidFill>
              <a:effectLst/>
              <a:latin typeface="Open Sans" panose="020B0606030504020204" pitchFamily="34" charset="0"/>
            </a:endParaRPr>
          </a:p>
          <a:p>
            <a:pPr algn="l" rtl="0">
              <a:buFont typeface="+mj-lt"/>
              <a:buAutoNum type="arabicPeriod"/>
            </a:pPr>
            <a:r>
              <a:rPr lang="en-US" b="0" i="0">
                <a:solidFill>
                  <a:srgbClr val="15385C"/>
                </a:solidFill>
                <a:effectLst/>
                <a:latin typeface="Open Sans" panose="020B0606030504020204" pitchFamily="34" charset="0"/>
              </a:rPr>
              <a:t>All large companies that are not presently subject to the NFRD, meeting two out of three CSRD criteria: a) on average 250+ employees, b) balance sheet of EUR 25,000,000+, c) net turnover of EUR 50,000,000+</a:t>
            </a:r>
            <a:br>
              <a:rPr lang="en-US" b="1" i="0">
                <a:solidFill>
                  <a:srgbClr val="15385C"/>
                </a:solidFill>
                <a:effectLst/>
                <a:latin typeface="Open Sans" panose="020B0606030504020204" pitchFamily="34" charset="0"/>
              </a:rPr>
            </a:br>
            <a:r>
              <a:rPr lang="en-US" b="1" i="0">
                <a:solidFill>
                  <a:srgbClr val="15385C"/>
                </a:solidFill>
                <a:effectLst/>
                <a:latin typeface="Open Sans" panose="020B0606030504020204" pitchFamily="34" charset="0"/>
              </a:rPr>
              <a:t>Note</a:t>
            </a:r>
            <a:r>
              <a:rPr lang="en-US" b="0" i="0">
                <a:solidFill>
                  <a:srgbClr val="15385C"/>
                </a:solidFill>
                <a:effectLst/>
                <a:latin typeface="Open Sans" panose="020B0606030504020204" pitchFamily="34" charset="0"/>
              </a:rPr>
              <a:t>: Since December 2023, </a:t>
            </a:r>
            <a:r>
              <a:rPr lang="en-US" b="0" i="0" u="sng">
                <a:solidFill>
                  <a:srgbClr val="15385C"/>
                </a:solidFill>
                <a:effectLst/>
                <a:latin typeface="Open Sans" panose="020B0606030504020204" pitchFamily="34" charset="0"/>
                <a:hlinkClick r:id="rId5"/>
              </a:rPr>
              <a:t>new thresholds</a:t>
            </a:r>
            <a:r>
              <a:rPr lang="en-US" b="0" i="0">
                <a:solidFill>
                  <a:srgbClr val="15385C"/>
                </a:solidFill>
                <a:effectLst/>
                <a:latin typeface="Open Sans" panose="020B0606030504020204" pitchFamily="34" charset="0"/>
              </a:rPr>
              <a:t> for balance sheet and net turnover have applied for all company sizes; see updated list above.</a:t>
            </a:r>
            <a:br>
              <a:rPr lang="en-US" b="0" i="0">
                <a:solidFill>
                  <a:srgbClr val="15385C"/>
                </a:solidFill>
                <a:effectLst/>
                <a:latin typeface="Open Sans" panose="020B0606030504020204" pitchFamily="34" charset="0"/>
              </a:rPr>
            </a:br>
            <a:br>
              <a:rPr lang="en-US" b="0" i="0">
                <a:solidFill>
                  <a:srgbClr val="15385C"/>
                </a:solidFill>
                <a:effectLst/>
                <a:latin typeface="Open Sans" panose="020B0606030504020204" pitchFamily="34" charset="0"/>
              </a:rPr>
            </a:br>
            <a:endParaRPr lang="en-US" b="0" i="0">
              <a:solidFill>
                <a:srgbClr val="15385C"/>
              </a:solidFill>
              <a:effectLst/>
              <a:latin typeface="Open Sans" panose="020B0606030504020204" pitchFamily="34" charset="0"/>
            </a:endParaRPr>
          </a:p>
          <a:p>
            <a:pPr algn="l" rtl="0">
              <a:buFont typeface="+mj-lt"/>
              <a:buAutoNum type="arabicPeriod"/>
            </a:pPr>
            <a:r>
              <a:rPr lang="en-US" b="0" i="0">
                <a:solidFill>
                  <a:srgbClr val="15385C"/>
                </a:solidFill>
                <a:effectLst/>
                <a:latin typeface="Open Sans" panose="020B0606030504020204" pitchFamily="34" charset="0"/>
              </a:rPr>
              <a:t>Listed SMEs and other undertakings</a:t>
            </a:r>
            <a:br>
              <a:rPr lang="en-US" b="0" i="0">
                <a:solidFill>
                  <a:srgbClr val="15385C"/>
                </a:solidFill>
                <a:effectLst/>
                <a:latin typeface="Open Sans" panose="020B0606030504020204" pitchFamily="34" charset="0"/>
              </a:rPr>
            </a:br>
            <a:br>
              <a:rPr lang="en-US" b="0" i="0">
                <a:solidFill>
                  <a:srgbClr val="15385C"/>
                </a:solidFill>
                <a:effectLst/>
                <a:latin typeface="Open Sans" panose="020B0606030504020204" pitchFamily="34" charset="0"/>
              </a:rPr>
            </a:br>
            <a:endParaRPr lang="en-US" b="0" i="0">
              <a:solidFill>
                <a:srgbClr val="15385C"/>
              </a:solidFill>
              <a:effectLst/>
              <a:latin typeface="Open Sans" panose="020B0606030504020204" pitchFamily="34" charset="0"/>
            </a:endParaRPr>
          </a:p>
          <a:p>
            <a:pPr algn="l" rtl="0">
              <a:buFont typeface="+mj-lt"/>
              <a:buAutoNum type="arabicPeriod"/>
            </a:pPr>
            <a:r>
              <a:rPr lang="en-US" b="0" i="0">
                <a:solidFill>
                  <a:srgbClr val="15385C"/>
                </a:solidFill>
                <a:effectLst/>
                <a:latin typeface="Open Sans" panose="020B0606030504020204" pitchFamily="34" charset="0"/>
              </a:rPr>
              <a:t>Financial market participants, including occupational pension providers, that offer and distribute financial products in the EU (including those from outside the EU)</a:t>
            </a:r>
            <a:br>
              <a:rPr lang="en-US" b="0" i="0">
                <a:solidFill>
                  <a:srgbClr val="15385C"/>
                </a:solidFill>
                <a:effectLst/>
                <a:latin typeface="Open Sans" panose="020B0606030504020204" pitchFamily="34" charset="0"/>
              </a:rPr>
            </a:br>
            <a:br>
              <a:rPr lang="en-US" b="0" i="0">
                <a:solidFill>
                  <a:srgbClr val="15385C"/>
                </a:solidFill>
                <a:effectLst/>
                <a:latin typeface="Open Sans" panose="020B0606030504020204" pitchFamily="34" charset="0"/>
              </a:rPr>
            </a:br>
            <a:endParaRPr lang="en-US" b="0" i="0">
              <a:solidFill>
                <a:srgbClr val="15385C"/>
              </a:solidFill>
              <a:effectLst/>
              <a:latin typeface="Open Sans" panose="020B0606030504020204" pitchFamily="34" charset="0"/>
            </a:endParaRPr>
          </a:p>
          <a:p>
            <a:pPr algn="l" rtl="0">
              <a:buFont typeface="+mj-lt"/>
              <a:buAutoNum type="arabicPeriod"/>
            </a:pPr>
            <a:r>
              <a:rPr lang="en-US" b="1" i="1">
                <a:solidFill>
                  <a:srgbClr val="15385C"/>
                </a:solidFill>
                <a:effectLst/>
                <a:latin typeface="Open Sans" panose="020B0606030504020204" pitchFamily="34" charset="0"/>
              </a:rPr>
              <a:t>Draft:</a:t>
            </a:r>
            <a:r>
              <a:rPr lang="en-US" b="0" i="1">
                <a:solidFill>
                  <a:srgbClr val="15385C"/>
                </a:solidFill>
                <a:effectLst/>
                <a:latin typeface="Open Sans" panose="020B0606030504020204" pitchFamily="34" charset="0"/>
              </a:rPr>
              <a:t> Non-EU companies with a net turnover over EUR 150,000,000 in the EU, if they have at least one subsidiary or branch in the EU and exceed certain thresholds</a:t>
            </a:r>
            <a:endParaRPr lang="en-US" b="0" i="0">
              <a:solidFill>
                <a:srgbClr val="15385C"/>
              </a:solidFill>
              <a:effectLst/>
              <a:latin typeface="Open Sans" panose="020B0606030504020204" pitchFamily="34" charset="0"/>
            </a:endParaRPr>
          </a:p>
          <a:p>
            <a:pPr marL="0" indent="0" algn="l" rtl="0">
              <a:buNone/>
            </a:pPr>
            <a:r>
              <a:rPr lang="en-US" sz="3800" b="0" i="0">
                <a:solidFill>
                  <a:srgbClr val="15385C"/>
                </a:solidFill>
                <a:effectLst/>
                <a:latin typeface="Open Sans" panose="020B0606030504020204" pitchFamily="34" charset="0"/>
              </a:rPr>
              <a:t>However, companies of any size can use the EU Taxonomy on a voluntary basis to show investors and stakeholders in general whether they are carrying out or planning sustainable activities. Disclosure on the EU Taxonomy is only mandatory for companies that fall within the scope of the NFRD/CSRD.</a:t>
            </a:r>
          </a:p>
          <a:p>
            <a:pPr marL="0" indent="0">
              <a:buNone/>
            </a:pPr>
            <a:endParaRPr lang="nb-NO" dirty="0"/>
          </a:p>
        </p:txBody>
      </p:sp>
    </p:spTree>
    <p:extLst>
      <p:ext uri="{BB962C8B-B14F-4D97-AF65-F5344CB8AC3E}">
        <p14:creationId xmlns:p14="http://schemas.microsoft.com/office/powerpoint/2010/main" val="2625909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4" name="Group 33">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35"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8" name="Group 37">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39" name="Freeform: Shape 38">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0" name="Freeform: Shape 39">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1" name="Freeform: Shape 40">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2" name="Freeform: Shape 41">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3" name="Freeform: Shape 42">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4" name="Freeform: Shape 43">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5" name="Freeform: Shape 44">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tel 1">
            <a:extLst>
              <a:ext uri="{FF2B5EF4-FFF2-40B4-BE49-F238E27FC236}">
                <a16:creationId xmlns:a16="http://schemas.microsoft.com/office/drawing/2014/main" id="{F26EF2DF-B2F2-D38C-74B0-8280CD7CB0DA}"/>
              </a:ext>
            </a:extLst>
          </p:cNvPr>
          <p:cNvSpPr>
            <a:spLocks noGrp="1"/>
          </p:cNvSpPr>
          <p:nvPr>
            <p:ph type="title"/>
          </p:nvPr>
        </p:nvSpPr>
        <p:spPr>
          <a:xfrm>
            <a:off x="786385" y="841248"/>
            <a:ext cx="3515244" cy="5340097"/>
          </a:xfrm>
        </p:spPr>
        <p:txBody>
          <a:bodyPr anchor="ctr">
            <a:normAutofit/>
          </a:bodyPr>
          <a:lstStyle/>
          <a:p>
            <a:r>
              <a:rPr lang="nb-NO" sz="4800">
                <a:solidFill>
                  <a:schemeClr val="bg1"/>
                </a:solidFill>
              </a:rPr>
              <a:t>We need more active members </a:t>
            </a:r>
            <a:endParaRPr lang="nb-NO" sz="4800" dirty="0">
              <a:solidFill>
                <a:schemeClr val="bg1"/>
              </a:solidFill>
            </a:endParaRPr>
          </a:p>
        </p:txBody>
      </p:sp>
      <p:graphicFrame>
        <p:nvGraphicFramePr>
          <p:cNvPr id="15" name="Plassholder for innhold 2">
            <a:extLst>
              <a:ext uri="{FF2B5EF4-FFF2-40B4-BE49-F238E27FC236}">
                <a16:creationId xmlns:a16="http://schemas.microsoft.com/office/drawing/2014/main" id="{4A1DB0CA-8D64-5028-6518-7962EB77F06F}"/>
              </a:ext>
            </a:extLst>
          </p:cNvPr>
          <p:cNvGraphicFramePr>
            <a:graphicFrameLocks noGrp="1"/>
          </p:cNvGraphicFramePr>
          <p:nvPr>
            <p:ph idx="1"/>
            <p:extLst>
              <p:ext uri="{D42A27DB-BD31-4B8C-83A1-F6EECF244321}">
                <p14:modId xmlns:p14="http://schemas.microsoft.com/office/powerpoint/2010/main" val="2840977363"/>
              </p:ext>
            </p:extLst>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Bilde 2">
            <a:extLst>
              <a:ext uri="{FF2B5EF4-FFF2-40B4-BE49-F238E27FC236}">
                <a16:creationId xmlns:a16="http://schemas.microsoft.com/office/drawing/2014/main" id="{D3B53B2D-6557-F68E-6145-DC47E506F910}"/>
              </a:ext>
            </a:extLst>
          </p:cNvPr>
          <p:cNvPicPr>
            <a:picLocks noChangeAspect="1"/>
          </p:cNvPicPr>
          <p:nvPr/>
        </p:nvPicPr>
        <p:blipFill>
          <a:blip r:embed="rId7"/>
          <a:stretch>
            <a:fillRect/>
          </a:stretch>
        </p:blipFill>
        <p:spPr>
          <a:xfrm>
            <a:off x="591808" y="2018674"/>
            <a:ext cx="5100962" cy="3060577"/>
          </a:xfrm>
          <a:prstGeom prst="rect">
            <a:avLst/>
          </a:prstGeom>
        </p:spPr>
      </p:pic>
    </p:spTree>
    <p:extLst>
      <p:ext uri="{BB962C8B-B14F-4D97-AF65-F5344CB8AC3E}">
        <p14:creationId xmlns:p14="http://schemas.microsoft.com/office/powerpoint/2010/main" val="2983564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14"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tel 1">
            <a:extLst>
              <a:ext uri="{FF2B5EF4-FFF2-40B4-BE49-F238E27FC236}">
                <a16:creationId xmlns:a16="http://schemas.microsoft.com/office/drawing/2014/main" id="{F7C23771-D787-E26F-6AC6-C934C35B59AA}"/>
              </a:ext>
            </a:extLst>
          </p:cNvPr>
          <p:cNvSpPr>
            <a:spLocks noGrp="1"/>
          </p:cNvSpPr>
          <p:nvPr>
            <p:ph type="title"/>
          </p:nvPr>
        </p:nvSpPr>
        <p:spPr>
          <a:xfrm>
            <a:off x="786385" y="841248"/>
            <a:ext cx="3515244" cy="5340097"/>
          </a:xfrm>
        </p:spPr>
        <p:txBody>
          <a:bodyPr anchor="ctr">
            <a:normAutofit fontScale="90000"/>
          </a:bodyPr>
          <a:lstStyle/>
          <a:p>
            <a:r>
              <a:rPr lang="en-US" sz="4800" dirty="0">
                <a:solidFill>
                  <a:schemeClr val="bg1"/>
                </a:solidFill>
              </a:rPr>
              <a:t>Is your country represented?</a:t>
            </a:r>
            <a:br>
              <a:rPr lang="en-US" sz="4800" dirty="0">
                <a:solidFill>
                  <a:schemeClr val="bg1"/>
                </a:solidFill>
              </a:rPr>
            </a:br>
            <a:br>
              <a:rPr lang="en-US" sz="4800" dirty="0">
                <a:solidFill>
                  <a:schemeClr val="bg1"/>
                </a:solidFill>
              </a:rPr>
            </a:br>
            <a:r>
              <a:rPr lang="en-US" sz="4800" dirty="0">
                <a:solidFill>
                  <a:schemeClr val="bg1"/>
                </a:solidFill>
              </a:rPr>
              <a:t>Is your EU –regulation work included in the forum? </a:t>
            </a:r>
            <a:br>
              <a:rPr lang="en-US" sz="4800" dirty="0">
                <a:solidFill>
                  <a:schemeClr val="bg1"/>
                </a:solidFill>
              </a:rPr>
            </a:br>
            <a:endParaRPr lang="nb-NO" sz="4800" dirty="0">
              <a:solidFill>
                <a:schemeClr val="bg1"/>
              </a:solidFill>
            </a:endParaRPr>
          </a:p>
        </p:txBody>
      </p:sp>
      <p:graphicFrame>
        <p:nvGraphicFramePr>
          <p:cNvPr id="5" name="Plassholder for innhold 2">
            <a:extLst>
              <a:ext uri="{FF2B5EF4-FFF2-40B4-BE49-F238E27FC236}">
                <a16:creationId xmlns:a16="http://schemas.microsoft.com/office/drawing/2014/main" id="{89970720-2CCA-2007-4E66-B1F32866AA95}"/>
              </a:ext>
            </a:extLst>
          </p:cNvPr>
          <p:cNvGraphicFramePr>
            <a:graphicFrameLocks noGrp="1"/>
          </p:cNvGraphicFramePr>
          <p:nvPr>
            <p:ph idx="1"/>
            <p:extLst>
              <p:ext uri="{D42A27DB-BD31-4B8C-83A1-F6EECF244321}">
                <p14:modId xmlns:p14="http://schemas.microsoft.com/office/powerpoint/2010/main" val="1813202152"/>
              </p:ext>
            </p:extLst>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10920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AA4D36-FA15-5642-61F1-986B92035B61}"/>
            </a:ext>
          </a:extLst>
        </p:cNvPr>
        <p:cNvGrpSpPr/>
        <p:nvPr/>
      </p:nvGrpSpPr>
      <p:grpSpPr>
        <a:xfrm>
          <a:off x="0" y="0"/>
          <a:ext cx="0" cy="0"/>
          <a:chOff x="0" y="0"/>
          <a:chExt cx="0" cy="0"/>
        </a:xfrm>
      </p:grpSpPr>
      <p:sp>
        <p:nvSpPr>
          <p:cNvPr id="81" name="Rectangle 6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Statue på toppen av bygning">
            <a:extLst>
              <a:ext uri="{FF2B5EF4-FFF2-40B4-BE49-F238E27FC236}">
                <a16:creationId xmlns:a16="http://schemas.microsoft.com/office/drawing/2014/main" id="{C5D567F0-3E0D-79B6-7A43-BB88EFC34CEB}"/>
              </a:ext>
            </a:extLst>
          </p:cNvPr>
          <p:cNvPicPr>
            <a:picLocks noChangeAspect="1"/>
          </p:cNvPicPr>
          <p:nvPr/>
        </p:nvPicPr>
        <p:blipFill>
          <a:blip r:embed="rId3"/>
          <a:srcRect t="15746"/>
          <a:stretch/>
        </p:blipFill>
        <p:spPr>
          <a:xfrm>
            <a:off x="-1504" y="-802949"/>
            <a:ext cx="12191980" cy="6856718"/>
          </a:xfrm>
          <a:prstGeom prst="rect">
            <a:avLst/>
          </a:prstGeom>
        </p:spPr>
      </p:pic>
      <p:pic>
        <p:nvPicPr>
          <p:cNvPr id="19" name="Bilde 18">
            <a:extLst>
              <a:ext uri="{FF2B5EF4-FFF2-40B4-BE49-F238E27FC236}">
                <a16:creationId xmlns:a16="http://schemas.microsoft.com/office/drawing/2014/main" id="{84C959CA-E6C6-412C-0646-F5D3F77FE030}"/>
              </a:ext>
            </a:extLst>
          </p:cNvPr>
          <p:cNvPicPr>
            <a:picLocks noChangeAspect="1"/>
          </p:cNvPicPr>
          <p:nvPr/>
        </p:nvPicPr>
        <p:blipFill>
          <a:blip r:embed="rId4"/>
          <a:stretch>
            <a:fillRect/>
          </a:stretch>
        </p:blipFill>
        <p:spPr>
          <a:xfrm>
            <a:off x="0" y="1707314"/>
            <a:ext cx="8431078" cy="4346456"/>
          </a:xfrm>
          <a:prstGeom prst="rect">
            <a:avLst/>
          </a:prstGeom>
          <a:effectLst>
            <a:glow rad="76200">
              <a:schemeClr val="accent2">
                <a:lumMod val="75000"/>
              </a:schemeClr>
            </a:glow>
            <a:outerShdw blurRad="50800" dist="50800" dir="5400000" algn="ctr" rotWithShape="0">
              <a:srgbClr val="000000">
                <a:alpha val="0"/>
              </a:srgbClr>
            </a:outerShdw>
            <a:softEdge rad="0"/>
          </a:effectLst>
        </p:spPr>
      </p:pic>
      <p:pic>
        <p:nvPicPr>
          <p:cNvPr id="21" name="Bilde 20">
            <a:extLst>
              <a:ext uri="{FF2B5EF4-FFF2-40B4-BE49-F238E27FC236}">
                <a16:creationId xmlns:a16="http://schemas.microsoft.com/office/drawing/2014/main" id="{A10AA3A6-F806-DBD7-14B9-507DD01C22D8}"/>
              </a:ext>
            </a:extLst>
          </p:cNvPr>
          <p:cNvPicPr>
            <a:picLocks noChangeAspect="1"/>
          </p:cNvPicPr>
          <p:nvPr/>
        </p:nvPicPr>
        <p:blipFill>
          <a:blip r:embed="rId5"/>
          <a:stretch>
            <a:fillRect/>
          </a:stretch>
        </p:blipFill>
        <p:spPr>
          <a:xfrm rot="842435">
            <a:off x="7025544" y="4819862"/>
            <a:ext cx="1014401" cy="811521"/>
          </a:xfrm>
          <a:prstGeom prst="rect">
            <a:avLst/>
          </a:prstGeom>
        </p:spPr>
      </p:pic>
    </p:spTree>
    <p:extLst>
      <p:ext uri="{BB962C8B-B14F-4D97-AF65-F5344CB8AC3E}">
        <p14:creationId xmlns:p14="http://schemas.microsoft.com/office/powerpoint/2010/main" val="3178248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useBgFill="1">
        <p:nvSpPr>
          <p:cNvPr id="27"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9" name="Rectangle 28">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FE11215-EA46-2D3F-EBB9-41EF620F8F9D}"/>
              </a:ext>
            </a:extLst>
          </p:cNvPr>
          <p:cNvSpPr>
            <a:spLocks noGrp="1"/>
          </p:cNvSpPr>
          <p:nvPr>
            <p:ph type="title"/>
          </p:nvPr>
        </p:nvSpPr>
        <p:spPr>
          <a:xfrm>
            <a:off x="297456" y="350196"/>
            <a:ext cx="5177927" cy="500447"/>
          </a:xfrm>
        </p:spPr>
        <p:txBody>
          <a:bodyPr anchor="ctr">
            <a:normAutofit fontScale="90000"/>
          </a:bodyPr>
          <a:lstStyle/>
          <a:p>
            <a:r>
              <a:rPr lang="nb-NO" sz="2500" b="1" dirty="0">
                <a:solidFill>
                  <a:schemeClr val="bg1"/>
                </a:solidFill>
              </a:rPr>
              <a:t>EHLF work – work and developments</a:t>
            </a:r>
            <a:br>
              <a:rPr lang="nb-NO" sz="2500" dirty="0">
                <a:solidFill>
                  <a:schemeClr val="bg1"/>
                </a:solidFill>
              </a:rPr>
            </a:br>
            <a:r>
              <a:rPr lang="nb-NO" sz="1800" i="1" dirty="0">
                <a:solidFill>
                  <a:schemeClr val="bg1"/>
                </a:solidFill>
              </a:rPr>
              <a:t>Improvements 2024</a:t>
            </a:r>
            <a:br>
              <a:rPr lang="nb-NO" sz="2500" dirty="0"/>
            </a:br>
            <a:endParaRPr lang="nb-NO" sz="1800" i="1" dirty="0"/>
          </a:p>
        </p:txBody>
      </p:sp>
      <p:pic>
        <p:nvPicPr>
          <p:cNvPr id="6" name="Picture 5">
            <a:extLst>
              <a:ext uri="{FF2B5EF4-FFF2-40B4-BE49-F238E27FC236}">
                <a16:creationId xmlns:a16="http://schemas.microsoft.com/office/drawing/2014/main" id="{F7EC3E87-561B-A9C2-9C22-942C4DDD49BD}"/>
              </a:ext>
            </a:extLst>
          </p:cNvPr>
          <p:cNvPicPr>
            <a:picLocks noChangeAspect="1"/>
          </p:cNvPicPr>
          <p:nvPr/>
        </p:nvPicPr>
        <p:blipFill>
          <a:blip r:embed="rId3"/>
          <a:srcRect l="12477" r="27902" b="2"/>
          <a:stretch/>
        </p:blipFill>
        <p:spPr>
          <a:xfrm>
            <a:off x="6096000" y="1"/>
            <a:ext cx="6102825" cy="6858000"/>
          </a:xfrm>
          <a:prstGeom prst="rect">
            <a:avLst/>
          </a:prstGeom>
        </p:spPr>
      </p:pic>
      <p:graphicFrame>
        <p:nvGraphicFramePr>
          <p:cNvPr id="5" name="Plassholder for innhold 2">
            <a:extLst>
              <a:ext uri="{FF2B5EF4-FFF2-40B4-BE49-F238E27FC236}">
                <a16:creationId xmlns:a16="http://schemas.microsoft.com/office/drawing/2014/main" id="{682D482B-68C9-B10B-40F3-78101A7C8280}"/>
              </a:ext>
            </a:extLst>
          </p:cNvPr>
          <p:cNvGraphicFramePr>
            <a:graphicFrameLocks noGrp="1"/>
          </p:cNvGraphicFramePr>
          <p:nvPr>
            <p:ph idx="1"/>
            <p:extLst>
              <p:ext uri="{D42A27DB-BD31-4B8C-83A1-F6EECF244321}">
                <p14:modId xmlns:p14="http://schemas.microsoft.com/office/powerpoint/2010/main" val="691653745"/>
              </p:ext>
            </p:extLst>
          </p:nvPr>
        </p:nvGraphicFramePr>
        <p:xfrm>
          <a:off x="-6828" y="850643"/>
          <a:ext cx="6210741" cy="60073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Bilde 2">
            <a:extLst>
              <a:ext uri="{FF2B5EF4-FFF2-40B4-BE49-F238E27FC236}">
                <a16:creationId xmlns:a16="http://schemas.microsoft.com/office/drawing/2014/main" id="{9C680382-89E2-1300-7EB5-B406E2F187CE}"/>
              </a:ext>
            </a:extLst>
          </p:cNvPr>
          <p:cNvPicPr>
            <a:picLocks noChangeAspect="1"/>
          </p:cNvPicPr>
          <p:nvPr/>
        </p:nvPicPr>
        <p:blipFill>
          <a:blip r:embed="rId9"/>
          <a:stretch>
            <a:fillRect/>
          </a:stretch>
        </p:blipFill>
        <p:spPr>
          <a:xfrm>
            <a:off x="7356649" y="121279"/>
            <a:ext cx="3682613" cy="6919313"/>
          </a:xfrm>
          <a:prstGeom prst="rect">
            <a:avLst/>
          </a:prstGeom>
        </p:spPr>
      </p:pic>
    </p:spTree>
    <p:extLst>
      <p:ext uri="{BB962C8B-B14F-4D97-AF65-F5344CB8AC3E}">
        <p14:creationId xmlns:p14="http://schemas.microsoft.com/office/powerpoint/2010/main" val="2865494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7">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 name="Plassholder for innhold 3">
            <a:extLst>
              <a:ext uri="{FF2B5EF4-FFF2-40B4-BE49-F238E27FC236}">
                <a16:creationId xmlns:a16="http://schemas.microsoft.com/office/drawing/2014/main" id="{4F5D689A-E8F6-9E49-BA0B-700B4BA43415}"/>
              </a:ext>
            </a:extLst>
          </p:cNvPr>
          <p:cNvPicPr>
            <a:picLocks noChangeAspect="1"/>
          </p:cNvPicPr>
          <p:nvPr/>
        </p:nvPicPr>
        <p:blipFill>
          <a:blip r:embed="rId2"/>
          <a:srcRect t="8073" r="1" b="1"/>
          <a:stretch/>
        </p:blipFill>
        <p:spPr>
          <a:xfrm>
            <a:off x="20" y="10"/>
            <a:ext cx="9947062" cy="6857990"/>
          </a:xfrm>
          <a:prstGeom prst="rect">
            <a:avLst/>
          </a:prstGeom>
        </p:spPr>
      </p:pic>
      <p:sp>
        <p:nvSpPr>
          <p:cNvPr id="19" name="Freeform: Shape 19">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21" name="Freeform: Shape 21">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23" name="Freeform: Shape 23">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9" name="TekstSylinder 8">
            <a:extLst>
              <a:ext uri="{FF2B5EF4-FFF2-40B4-BE49-F238E27FC236}">
                <a16:creationId xmlns:a16="http://schemas.microsoft.com/office/drawing/2014/main" id="{4FE3C8CF-A6CB-6716-E00A-5D35DAB8B6C8}"/>
              </a:ext>
            </a:extLst>
          </p:cNvPr>
          <p:cNvSpPr txBox="1"/>
          <p:nvPr/>
        </p:nvSpPr>
        <p:spPr>
          <a:xfrm>
            <a:off x="8046719" y="2722729"/>
            <a:ext cx="3633747" cy="2700062"/>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endParaRPr lang="en-US" sz="1700" dirty="0"/>
          </a:p>
          <a:p>
            <a:pPr marL="285750" indent="-228600">
              <a:lnSpc>
                <a:spcPct val="90000"/>
              </a:lnSpc>
              <a:spcAft>
                <a:spcPts val="600"/>
              </a:spcAft>
              <a:buFont typeface="Arial" panose="020B0604020202020204" pitchFamily="34" charset="0"/>
              <a:buChar char="•"/>
            </a:pPr>
            <a:endParaRPr lang="en-US" sz="1700" dirty="0"/>
          </a:p>
        </p:txBody>
      </p:sp>
      <p:sp>
        <p:nvSpPr>
          <p:cNvPr id="3" name="TekstSylinder 2">
            <a:extLst>
              <a:ext uri="{FF2B5EF4-FFF2-40B4-BE49-F238E27FC236}">
                <a16:creationId xmlns:a16="http://schemas.microsoft.com/office/drawing/2014/main" id="{66A52DF8-028A-BC66-F390-D2A4E99215AB}"/>
              </a:ext>
            </a:extLst>
          </p:cNvPr>
          <p:cNvSpPr txBox="1"/>
          <p:nvPr/>
        </p:nvSpPr>
        <p:spPr>
          <a:xfrm>
            <a:off x="8306718" y="330505"/>
            <a:ext cx="3509456" cy="1754326"/>
          </a:xfrm>
          <a:prstGeom prst="rect">
            <a:avLst/>
          </a:prstGeom>
          <a:noFill/>
          <a:effectLst>
            <a:glow rad="127000">
              <a:schemeClr val="accent2">
                <a:lumMod val="75000"/>
              </a:schemeClr>
            </a:glow>
          </a:effectLst>
        </p:spPr>
        <p:txBody>
          <a:bodyPr wrap="square">
            <a:spAutoFit/>
          </a:bodyPr>
          <a:lstStyle/>
          <a:p>
            <a:r>
              <a:rPr lang="en-US" b="1" dirty="0">
                <a:solidFill>
                  <a:schemeClr val="accent2">
                    <a:lumMod val="50000"/>
                  </a:schemeClr>
                </a:solidFill>
              </a:rPr>
              <a:t>WEEKLY REPORTS OF FINDINGS MIGHT BE OF INTEREST TO HEADS </a:t>
            </a:r>
          </a:p>
          <a:p>
            <a:endParaRPr lang="en-US" b="1" dirty="0">
              <a:solidFill>
                <a:schemeClr val="accent2">
                  <a:lumMod val="50000"/>
                </a:schemeClr>
              </a:solidFill>
            </a:endParaRPr>
          </a:p>
          <a:p>
            <a:r>
              <a:rPr lang="en-US" b="1" dirty="0">
                <a:solidFill>
                  <a:schemeClr val="accent2">
                    <a:lumMod val="50000"/>
                  </a:schemeClr>
                </a:solidFill>
              </a:rPr>
              <a:t>- Let me/ Manu  know if you want a copy. The findings are deciphered in the emails!</a:t>
            </a:r>
          </a:p>
        </p:txBody>
      </p:sp>
      <p:pic>
        <p:nvPicPr>
          <p:cNvPr id="5" name="Bilde 4">
            <a:extLst>
              <a:ext uri="{FF2B5EF4-FFF2-40B4-BE49-F238E27FC236}">
                <a16:creationId xmlns:a16="http://schemas.microsoft.com/office/drawing/2014/main" id="{814A026C-ED99-2F43-0729-F84FE85A3014}"/>
              </a:ext>
            </a:extLst>
          </p:cNvPr>
          <p:cNvPicPr>
            <a:picLocks noChangeAspect="1"/>
          </p:cNvPicPr>
          <p:nvPr/>
        </p:nvPicPr>
        <p:blipFill>
          <a:blip r:embed="rId3"/>
          <a:stretch>
            <a:fillRect/>
          </a:stretch>
        </p:blipFill>
        <p:spPr>
          <a:xfrm>
            <a:off x="9670113" y="2010657"/>
            <a:ext cx="2238059" cy="4847333"/>
          </a:xfrm>
          <a:prstGeom prst="rect">
            <a:avLst/>
          </a:prstGeom>
        </p:spPr>
      </p:pic>
      <p:sp>
        <p:nvSpPr>
          <p:cNvPr id="8" name="TekstSylinder 7">
            <a:extLst>
              <a:ext uri="{FF2B5EF4-FFF2-40B4-BE49-F238E27FC236}">
                <a16:creationId xmlns:a16="http://schemas.microsoft.com/office/drawing/2014/main" id="{E8021BF1-2585-F8ED-376F-2F2C0EF72A29}"/>
              </a:ext>
            </a:extLst>
          </p:cNvPr>
          <p:cNvSpPr txBox="1"/>
          <p:nvPr/>
        </p:nvSpPr>
        <p:spPr>
          <a:xfrm>
            <a:off x="84045" y="0"/>
            <a:ext cx="4215172" cy="707886"/>
          </a:xfrm>
          <a:prstGeom prst="rect">
            <a:avLst/>
          </a:prstGeom>
          <a:noFill/>
        </p:spPr>
        <p:txBody>
          <a:bodyPr wrap="square">
            <a:spAutoFit/>
          </a:bodyPr>
          <a:lstStyle/>
          <a:p>
            <a:r>
              <a:rPr kumimoji="0" lang="nb-NO" sz="4000" b="0" i="0" u="none" strike="noStrike" kern="1200" cap="none" spc="0" normalizeH="0" baseline="0" noProof="0" dirty="0">
                <a:ln>
                  <a:noFill/>
                </a:ln>
                <a:solidFill>
                  <a:schemeClr val="bg1"/>
                </a:solidFill>
                <a:effectLst/>
                <a:uLnTx/>
                <a:uFillTx/>
                <a:latin typeface="Calibri Light" panose="020F0302020204030204"/>
                <a:ea typeface="+mj-ea"/>
                <a:cs typeface="+mj-cs"/>
              </a:rPr>
              <a:t>1. OBSERVATORY</a:t>
            </a:r>
            <a:endParaRPr lang="nb-NO" dirty="0">
              <a:solidFill>
                <a:schemeClr val="bg1"/>
              </a:solidFill>
            </a:endParaRPr>
          </a:p>
        </p:txBody>
      </p:sp>
    </p:spTree>
    <p:extLst>
      <p:ext uri="{BB962C8B-B14F-4D97-AF65-F5344CB8AC3E}">
        <p14:creationId xmlns:p14="http://schemas.microsoft.com/office/powerpoint/2010/main" val="320390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lassholder for innhold 3">
            <a:extLst>
              <a:ext uri="{FF2B5EF4-FFF2-40B4-BE49-F238E27FC236}">
                <a16:creationId xmlns:a16="http://schemas.microsoft.com/office/drawing/2014/main" id="{925F0746-37D5-E9AF-74D8-6631637BC146}"/>
              </a:ext>
            </a:extLst>
          </p:cNvPr>
          <p:cNvPicPr>
            <a:picLocks noGrp="1" noChangeAspect="1"/>
          </p:cNvPicPr>
          <p:nvPr>
            <p:ph idx="1"/>
          </p:nvPr>
        </p:nvPicPr>
        <p:blipFill>
          <a:blip r:embed="rId2"/>
          <a:stretch>
            <a:fillRect/>
          </a:stretch>
        </p:blipFill>
        <p:spPr>
          <a:xfrm>
            <a:off x="643467" y="1152567"/>
            <a:ext cx="10905066" cy="4552864"/>
          </a:xfrm>
          <a:prstGeom prst="rect">
            <a:avLst/>
          </a:prstGeom>
        </p:spPr>
      </p:pic>
    </p:spTree>
    <p:extLst>
      <p:ext uri="{BB962C8B-B14F-4D97-AF65-F5344CB8AC3E}">
        <p14:creationId xmlns:p14="http://schemas.microsoft.com/office/powerpoint/2010/main" val="1297683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Slide Background">
            <a:extLst>
              <a:ext uri="{FF2B5EF4-FFF2-40B4-BE49-F238E27FC236}">
                <a16:creationId xmlns:a16="http://schemas.microsoft.com/office/drawing/2014/main" id="{AF6CB648-9554-488A-B457-99CAAD1DA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E3ADCBE7-9330-1CDA-00EB-CDD12DB722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1448EC5-40D2-B50E-3470-75D3A24BDF0A}"/>
              </a:ext>
            </a:extLst>
          </p:cNvPr>
          <p:cNvSpPr>
            <a:spLocks noGrp="1"/>
          </p:cNvSpPr>
          <p:nvPr>
            <p:ph type="title"/>
          </p:nvPr>
        </p:nvSpPr>
        <p:spPr>
          <a:xfrm>
            <a:off x="761802" y="240241"/>
            <a:ext cx="10760054" cy="1228299"/>
          </a:xfrm>
        </p:spPr>
        <p:txBody>
          <a:bodyPr>
            <a:normAutofit/>
          </a:bodyPr>
          <a:lstStyle/>
          <a:p>
            <a:br>
              <a:rPr lang="nb-NO" sz="4000" dirty="0"/>
            </a:br>
            <a:r>
              <a:rPr lang="nb-NO" sz="4000" dirty="0"/>
              <a:t>2. CIRCULATE IN TIMELY MATTER  -Alerts </a:t>
            </a:r>
          </a:p>
        </p:txBody>
      </p:sp>
      <p:pic>
        <p:nvPicPr>
          <p:cNvPr id="4" name="Bilde 3">
            <a:extLst>
              <a:ext uri="{FF2B5EF4-FFF2-40B4-BE49-F238E27FC236}">
                <a16:creationId xmlns:a16="http://schemas.microsoft.com/office/drawing/2014/main" id="{B1A6CA91-68B8-B609-AB58-0B6560ACB6E9}"/>
              </a:ext>
            </a:extLst>
          </p:cNvPr>
          <p:cNvPicPr>
            <a:picLocks noChangeAspect="1"/>
          </p:cNvPicPr>
          <p:nvPr/>
        </p:nvPicPr>
        <p:blipFill>
          <a:blip r:embed="rId3"/>
          <a:stretch>
            <a:fillRect/>
          </a:stretch>
        </p:blipFill>
        <p:spPr>
          <a:xfrm>
            <a:off x="6343650" y="1969359"/>
            <a:ext cx="6033108" cy="3951686"/>
          </a:xfrm>
          <a:prstGeom prst="rect">
            <a:avLst/>
          </a:prstGeom>
        </p:spPr>
      </p:pic>
      <p:graphicFrame>
        <p:nvGraphicFramePr>
          <p:cNvPr id="9" name="Plassholder for innhold 2">
            <a:extLst>
              <a:ext uri="{FF2B5EF4-FFF2-40B4-BE49-F238E27FC236}">
                <a16:creationId xmlns:a16="http://schemas.microsoft.com/office/drawing/2014/main" id="{DC8FB80A-7157-2DA6-E591-6F35415CA941}"/>
              </a:ext>
            </a:extLst>
          </p:cNvPr>
          <p:cNvGraphicFramePr>
            <a:graphicFrameLocks noGrp="1"/>
          </p:cNvGraphicFramePr>
          <p:nvPr>
            <p:ph idx="1"/>
            <p:extLst>
              <p:ext uri="{D42A27DB-BD31-4B8C-83A1-F6EECF244321}">
                <p14:modId xmlns:p14="http://schemas.microsoft.com/office/powerpoint/2010/main" val="1178747148"/>
              </p:ext>
            </p:extLst>
          </p:nvPr>
        </p:nvGraphicFramePr>
        <p:xfrm>
          <a:off x="761802" y="2321476"/>
          <a:ext cx="4864875" cy="38507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58495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 name="Rectangle 31">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33">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e 3">
            <a:extLst>
              <a:ext uri="{FF2B5EF4-FFF2-40B4-BE49-F238E27FC236}">
                <a16:creationId xmlns:a16="http://schemas.microsoft.com/office/drawing/2014/main" id="{5487BC06-0257-6238-B8B0-D84EBF06B749}"/>
              </a:ext>
            </a:extLst>
          </p:cNvPr>
          <p:cNvPicPr>
            <a:picLocks noChangeAspect="1"/>
          </p:cNvPicPr>
          <p:nvPr/>
        </p:nvPicPr>
        <p:blipFill>
          <a:blip r:embed="rId3">
            <a:alphaModFix amt="40000"/>
          </a:blip>
          <a:srcRect l="18060"/>
          <a:stretch/>
        </p:blipFill>
        <p:spPr>
          <a:xfrm>
            <a:off x="20" y="10"/>
            <a:ext cx="8450297" cy="6857990"/>
          </a:xfrm>
          <a:prstGeom prst="rect">
            <a:avLst/>
          </a:prstGeom>
        </p:spPr>
      </p:pic>
      <p:sp>
        <p:nvSpPr>
          <p:cNvPr id="2" name="Tittel 1">
            <a:extLst>
              <a:ext uri="{FF2B5EF4-FFF2-40B4-BE49-F238E27FC236}">
                <a16:creationId xmlns:a16="http://schemas.microsoft.com/office/drawing/2014/main" id="{CD3022B3-D5E9-0D37-143A-77D408366CAF}"/>
              </a:ext>
            </a:extLst>
          </p:cNvPr>
          <p:cNvSpPr>
            <a:spLocks noGrp="1"/>
          </p:cNvSpPr>
          <p:nvPr>
            <p:ph type="title"/>
          </p:nvPr>
        </p:nvSpPr>
        <p:spPr>
          <a:xfrm>
            <a:off x="838201" y="365124"/>
            <a:ext cx="3485826" cy="1665153"/>
          </a:xfrm>
        </p:spPr>
        <p:txBody>
          <a:bodyPr>
            <a:normAutofit/>
          </a:bodyPr>
          <a:lstStyle/>
          <a:p>
            <a:r>
              <a:rPr lang="nb-NO" dirty="0">
                <a:solidFill>
                  <a:schemeClr val="accent2">
                    <a:lumMod val="20000"/>
                    <a:lumOff val="80000"/>
                  </a:schemeClr>
                </a:solidFill>
              </a:rPr>
              <a:t>Alerts sent you in 2024</a:t>
            </a:r>
          </a:p>
        </p:txBody>
      </p:sp>
      <p:sp>
        <p:nvSpPr>
          <p:cNvPr id="27" name="Plassholder for innhold 2">
            <a:extLst>
              <a:ext uri="{FF2B5EF4-FFF2-40B4-BE49-F238E27FC236}">
                <a16:creationId xmlns:a16="http://schemas.microsoft.com/office/drawing/2014/main" id="{88E413F8-1FD2-96B8-D090-6BD30D2FE96B}"/>
              </a:ext>
            </a:extLst>
          </p:cNvPr>
          <p:cNvSpPr>
            <a:spLocks noGrp="1"/>
          </p:cNvSpPr>
          <p:nvPr>
            <p:ph idx="1"/>
          </p:nvPr>
        </p:nvSpPr>
        <p:spPr>
          <a:xfrm>
            <a:off x="838200" y="2219785"/>
            <a:ext cx="4619621" cy="3957178"/>
          </a:xfrm>
        </p:spPr>
        <p:txBody>
          <a:bodyPr>
            <a:normAutofit/>
          </a:bodyPr>
          <a:lstStyle/>
          <a:p>
            <a:endParaRPr lang="nb-NO" sz="2000" dirty="0">
              <a:solidFill>
                <a:schemeClr val="accent2">
                  <a:lumMod val="20000"/>
                  <a:lumOff val="80000"/>
                </a:schemeClr>
              </a:solidFill>
            </a:endParaRPr>
          </a:p>
          <a:p>
            <a:r>
              <a:rPr lang="nb-NO" dirty="0">
                <a:solidFill>
                  <a:schemeClr val="accent2">
                    <a:lumMod val="20000"/>
                    <a:lumOff val="80000"/>
                  </a:schemeClr>
                </a:solidFill>
              </a:rPr>
              <a:t>Creosote</a:t>
            </a:r>
          </a:p>
          <a:p>
            <a:r>
              <a:rPr lang="nb-NO" dirty="0">
                <a:solidFill>
                  <a:schemeClr val="accent2">
                    <a:lumMod val="20000"/>
                    <a:lumOff val="80000"/>
                  </a:schemeClr>
                </a:solidFill>
              </a:rPr>
              <a:t>Lead </a:t>
            </a:r>
          </a:p>
          <a:p>
            <a:r>
              <a:rPr lang="nb-NO" dirty="0">
                <a:solidFill>
                  <a:schemeClr val="accent2">
                    <a:lumMod val="20000"/>
                    <a:lumOff val="80000"/>
                  </a:schemeClr>
                </a:solidFill>
              </a:rPr>
              <a:t>Taxonomy</a:t>
            </a:r>
          </a:p>
          <a:p>
            <a:r>
              <a:rPr lang="nb-NO" i="1" dirty="0">
                <a:solidFill>
                  <a:schemeClr val="accent6"/>
                </a:solidFill>
              </a:rPr>
              <a:t>EPBD</a:t>
            </a:r>
          </a:p>
          <a:p>
            <a:r>
              <a:rPr lang="nb-NO" dirty="0">
                <a:solidFill>
                  <a:schemeClr val="accent2">
                    <a:lumMod val="20000"/>
                    <a:lumOff val="80000"/>
                  </a:schemeClr>
                </a:solidFill>
              </a:rPr>
              <a:t>Please inform/ include ongoing EU – work in EHLF to benefit all member states </a:t>
            </a:r>
          </a:p>
        </p:txBody>
      </p:sp>
      <p:pic>
        <p:nvPicPr>
          <p:cNvPr id="6" name="Bilde 5">
            <a:extLst>
              <a:ext uri="{FF2B5EF4-FFF2-40B4-BE49-F238E27FC236}">
                <a16:creationId xmlns:a16="http://schemas.microsoft.com/office/drawing/2014/main" id="{92729D42-B265-5DC1-00AF-FB952619223C}"/>
              </a:ext>
            </a:extLst>
          </p:cNvPr>
          <p:cNvPicPr>
            <a:picLocks noChangeAspect="1"/>
          </p:cNvPicPr>
          <p:nvPr/>
        </p:nvPicPr>
        <p:blipFill>
          <a:blip r:embed="rId4"/>
          <a:srcRect t="2797" b="10943"/>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7" name="Bilde 6">
            <a:extLst>
              <a:ext uri="{FF2B5EF4-FFF2-40B4-BE49-F238E27FC236}">
                <a16:creationId xmlns:a16="http://schemas.microsoft.com/office/drawing/2014/main" id="{7E867662-CF06-67E7-CBD1-667103FB649A}"/>
              </a:ext>
            </a:extLst>
          </p:cNvPr>
          <p:cNvPicPr>
            <a:picLocks noChangeAspect="1"/>
          </p:cNvPicPr>
          <p:nvPr/>
        </p:nvPicPr>
        <p:blipFill>
          <a:blip r:embed="rId5"/>
          <a:stretch>
            <a:fillRect/>
          </a:stretch>
        </p:blipFill>
        <p:spPr>
          <a:xfrm>
            <a:off x="4529459" y="159417"/>
            <a:ext cx="1085532" cy="1449242"/>
          </a:xfrm>
          <a:prstGeom prst="rect">
            <a:avLst/>
          </a:prstGeom>
        </p:spPr>
      </p:pic>
    </p:spTree>
    <p:extLst>
      <p:ext uri="{BB962C8B-B14F-4D97-AF65-F5344CB8AC3E}">
        <p14:creationId xmlns:p14="http://schemas.microsoft.com/office/powerpoint/2010/main" val="3419102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useBgFill="1">
        <p:nvSpPr>
          <p:cNvPr id="12" name="Rectangle 14">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tel 6">
            <a:extLst>
              <a:ext uri="{FF2B5EF4-FFF2-40B4-BE49-F238E27FC236}">
                <a16:creationId xmlns:a16="http://schemas.microsoft.com/office/drawing/2014/main" id="{E84B224D-5D50-6526-EF30-322B6B055651}"/>
              </a:ext>
            </a:extLst>
          </p:cNvPr>
          <p:cNvSpPr>
            <a:spLocks noGrp="1"/>
          </p:cNvSpPr>
          <p:nvPr>
            <p:ph type="title"/>
          </p:nvPr>
        </p:nvSpPr>
        <p:spPr>
          <a:xfrm>
            <a:off x="278969" y="495943"/>
            <a:ext cx="5689171" cy="898904"/>
          </a:xfrm>
        </p:spPr>
        <p:txBody>
          <a:bodyPr>
            <a:normAutofit fontScale="90000"/>
          </a:bodyPr>
          <a:lstStyle/>
          <a:p>
            <a:br>
              <a:rPr lang="en-US" sz="1100" dirty="0"/>
            </a:br>
            <a:br>
              <a:rPr lang="en-US" sz="1100" dirty="0"/>
            </a:br>
            <a:br>
              <a:rPr lang="en-US" sz="1100" dirty="0"/>
            </a:br>
            <a:br>
              <a:rPr lang="en-US" sz="1100" dirty="0"/>
            </a:br>
            <a:br>
              <a:rPr lang="en-US" sz="1100" dirty="0"/>
            </a:br>
            <a:br>
              <a:rPr lang="en-US" sz="1100" dirty="0"/>
            </a:br>
            <a:br>
              <a:rPr lang="en-US" sz="1100" dirty="0"/>
            </a:br>
            <a:br>
              <a:rPr lang="en-US" sz="1100" dirty="0"/>
            </a:br>
            <a:br>
              <a:rPr lang="en-US" sz="1100" dirty="0"/>
            </a:br>
            <a:br>
              <a:rPr lang="en-US" sz="1100" dirty="0"/>
            </a:br>
            <a:br>
              <a:rPr lang="en-US" sz="1100" dirty="0"/>
            </a:br>
            <a:br>
              <a:rPr lang="en-US" sz="1100" dirty="0"/>
            </a:br>
            <a:br>
              <a:rPr lang="en-US" sz="1100" dirty="0"/>
            </a:br>
            <a:br>
              <a:rPr lang="en-US" sz="1100" dirty="0"/>
            </a:br>
            <a:br>
              <a:rPr lang="en-US" sz="1100" dirty="0"/>
            </a:br>
            <a:br>
              <a:rPr lang="en-US" sz="1100" dirty="0"/>
            </a:br>
            <a:br>
              <a:rPr lang="en-US" sz="1100" dirty="0"/>
            </a:br>
            <a:br>
              <a:rPr lang="en-US" sz="1100" dirty="0"/>
            </a:br>
            <a:br>
              <a:rPr lang="en-US" sz="1100" dirty="0"/>
            </a:br>
            <a:br>
              <a:rPr lang="en-US" sz="1100" dirty="0"/>
            </a:br>
            <a:br>
              <a:rPr lang="en-US" sz="1100" dirty="0"/>
            </a:br>
            <a:br>
              <a:rPr lang="en-US" sz="1100" dirty="0"/>
            </a:br>
            <a:br>
              <a:rPr lang="en-US" sz="1100" dirty="0"/>
            </a:br>
            <a:br>
              <a:rPr lang="en-US" sz="1100" dirty="0"/>
            </a:br>
            <a:br>
              <a:rPr lang="en-US" sz="1100" dirty="0"/>
            </a:br>
            <a:br>
              <a:rPr lang="en-US" sz="1100" dirty="0"/>
            </a:br>
            <a:br>
              <a:rPr lang="en-US" sz="1100" dirty="0"/>
            </a:br>
            <a:br>
              <a:rPr lang="en-US" sz="1100" dirty="0"/>
            </a:br>
            <a:br>
              <a:rPr lang="en-US" sz="1100" dirty="0"/>
            </a:br>
            <a:br>
              <a:rPr lang="en-US" sz="1100" dirty="0"/>
            </a:br>
            <a:br>
              <a:rPr lang="en-US" sz="1100" dirty="0"/>
            </a:br>
            <a:br>
              <a:rPr lang="en-US" sz="1100" dirty="0"/>
            </a:br>
            <a:br>
              <a:rPr lang="en-US" sz="1100" dirty="0"/>
            </a:br>
            <a:br>
              <a:rPr lang="en-US" sz="1100" dirty="0"/>
            </a:br>
            <a:br>
              <a:rPr lang="en-US" sz="1100" dirty="0"/>
            </a:br>
            <a:br>
              <a:rPr lang="en-US" sz="1100" dirty="0"/>
            </a:br>
            <a:br>
              <a:rPr lang="en-US" sz="1100" dirty="0"/>
            </a:br>
            <a:br>
              <a:rPr lang="en-US" sz="1100" dirty="0"/>
            </a:br>
            <a:br>
              <a:rPr lang="en-US" sz="1100" dirty="0"/>
            </a:br>
            <a:br>
              <a:rPr lang="en-US" sz="1100" dirty="0"/>
            </a:br>
            <a:br>
              <a:rPr lang="en-US" sz="1100" dirty="0"/>
            </a:br>
            <a:br>
              <a:rPr lang="en-US" sz="1100" dirty="0"/>
            </a:br>
            <a:br>
              <a:rPr lang="en-US" sz="1100" dirty="0"/>
            </a:br>
            <a:br>
              <a:rPr lang="en-US" sz="2200" dirty="0"/>
            </a:br>
            <a:r>
              <a:rPr lang="en-US" sz="2700" dirty="0"/>
              <a:t>To make that come into effect: </a:t>
            </a:r>
            <a:br>
              <a:rPr lang="en-US" sz="2700" dirty="0"/>
            </a:br>
            <a:br>
              <a:rPr lang="en-US" sz="2700" dirty="0"/>
            </a:br>
            <a:r>
              <a:rPr lang="en-US" sz="2700" dirty="0"/>
              <a:t>WORK IN MEMBERSSTATE ACCORDING TO MANDATE </a:t>
            </a:r>
            <a:br>
              <a:rPr lang="en-US" sz="2700" dirty="0"/>
            </a:br>
            <a:br>
              <a:rPr lang="en-US" sz="2700" dirty="0"/>
            </a:br>
            <a:r>
              <a:rPr lang="en-US" sz="2700" dirty="0"/>
              <a:t> FINDINGS, LAW &amp; HERITAGE COMPETENCE – alternative wording – send back to EHLF</a:t>
            </a:r>
            <a:br>
              <a:rPr lang="en-US" sz="2700" dirty="0"/>
            </a:br>
            <a:br>
              <a:rPr lang="en-US" sz="2700" dirty="0"/>
            </a:br>
            <a:r>
              <a:rPr lang="en-US" sz="2700" dirty="0"/>
              <a:t>Rhetoric to convince the commission -  </a:t>
            </a:r>
            <a:br>
              <a:rPr lang="en-US" sz="2700" dirty="0"/>
            </a:br>
            <a:br>
              <a:rPr lang="en-US" sz="2700" dirty="0"/>
            </a:br>
            <a:r>
              <a:rPr lang="en-US" sz="2700" dirty="0"/>
              <a:t>New developments, inspiration to change?</a:t>
            </a:r>
            <a:br>
              <a:rPr lang="en-US" sz="2700" dirty="0"/>
            </a:br>
            <a:br>
              <a:rPr lang="en-US" sz="2700" dirty="0"/>
            </a:br>
            <a:r>
              <a:rPr lang="en-US" sz="2700" dirty="0"/>
              <a:t>Exemptions or gold standard for CH?</a:t>
            </a:r>
            <a:br>
              <a:rPr lang="en-US" sz="2700" dirty="0"/>
            </a:br>
            <a:endParaRPr lang="nb-NO" sz="2700" dirty="0"/>
          </a:p>
        </p:txBody>
      </p:sp>
      <p:sp>
        <p:nvSpPr>
          <p:cNvPr id="3" name="Plassholder for innhold 2">
            <a:extLst>
              <a:ext uri="{FF2B5EF4-FFF2-40B4-BE49-F238E27FC236}">
                <a16:creationId xmlns:a16="http://schemas.microsoft.com/office/drawing/2014/main" id="{4F904697-A20E-D32E-2502-21E6511ADEDC}"/>
              </a:ext>
            </a:extLst>
          </p:cNvPr>
          <p:cNvSpPr>
            <a:spLocks noGrp="1"/>
          </p:cNvSpPr>
          <p:nvPr>
            <p:ph idx="1"/>
          </p:nvPr>
        </p:nvSpPr>
        <p:spPr>
          <a:xfrm>
            <a:off x="278969" y="495947"/>
            <a:ext cx="5129939" cy="1270860"/>
          </a:xfrm>
        </p:spPr>
        <p:txBody>
          <a:bodyPr>
            <a:normAutofit fontScale="85000" lnSpcReduction="20000"/>
          </a:bodyPr>
          <a:lstStyle/>
          <a:p>
            <a:pPr marL="0" indent="0">
              <a:buNone/>
            </a:pPr>
            <a:r>
              <a:rPr kumimoji="0" lang="nb-NO" sz="4000" b="0" i="0" u="none" strike="noStrike" kern="1200" cap="none" spc="0" normalizeH="0" baseline="0" noProof="0" dirty="0">
                <a:ln>
                  <a:noFill/>
                </a:ln>
                <a:solidFill>
                  <a:prstClr val="black"/>
                </a:solidFill>
                <a:effectLst/>
                <a:uLnTx/>
                <a:uFillTx/>
                <a:latin typeface="Calibri Light" panose="020F0302020204030204"/>
                <a:ea typeface="+mj-ea"/>
                <a:cs typeface="+mj-cs"/>
              </a:rPr>
              <a:t>3. </a:t>
            </a:r>
            <a:r>
              <a:rPr lang="en-US" sz="4000" dirty="0"/>
              <a:t>MAY MAKE RECOMANDATIONS FOR REVISED  WORDING </a:t>
            </a:r>
            <a:endParaRPr lang="en-US" sz="2000" dirty="0"/>
          </a:p>
        </p:txBody>
      </p:sp>
      <p:pic>
        <p:nvPicPr>
          <p:cNvPr id="10" name="Bilde 9">
            <a:extLst>
              <a:ext uri="{FF2B5EF4-FFF2-40B4-BE49-F238E27FC236}">
                <a16:creationId xmlns:a16="http://schemas.microsoft.com/office/drawing/2014/main" id="{265A4937-1E9E-D960-BBD4-6A7303AF7761}"/>
              </a:ext>
            </a:extLst>
          </p:cNvPr>
          <p:cNvPicPr>
            <a:picLocks noChangeAspect="1"/>
          </p:cNvPicPr>
          <p:nvPr/>
        </p:nvPicPr>
        <p:blipFill>
          <a:blip r:embed="rId3"/>
          <a:srcRect r="-1" b="9475"/>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spTree>
    <p:extLst>
      <p:ext uri="{BB962C8B-B14F-4D97-AF65-F5344CB8AC3E}">
        <p14:creationId xmlns:p14="http://schemas.microsoft.com/office/powerpoint/2010/main" val="4096782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4EB44C09-1BD7-DDFB-B14E-4B5EC7D5F552}"/>
              </a:ext>
            </a:extLst>
          </p:cNvPr>
          <p:cNvPicPr>
            <a:picLocks noGrp="1" noChangeAspect="1"/>
          </p:cNvPicPr>
          <p:nvPr>
            <p:ph idx="1"/>
          </p:nvPr>
        </p:nvPicPr>
        <p:blipFill>
          <a:blip r:embed="rId2"/>
          <a:stretch>
            <a:fillRect/>
          </a:stretch>
        </p:blipFill>
        <p:spPr>
          <a:xfrm>
            <a:off x="1969283" y="643466"/>
            <a:ext cx="8253434" cy="5571067"/>
          </a:xfrm>
          <a:prstGeom prst="rect">
            <a:avLst/>
          </a:prstGeom>
        </p:spPr>
      </p:pic>
    </p:spTree>
    <p:extLst>
      <p:ext uri="{BB962C8B-B14F-4D97-AF65-F5344CB8AC3E}">
        <p14:creationId xmlns:p14="http://schemas.microsoft.com/office/powerpoint/2010/main" val="3684027763"/>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11899</TotalTime>
  <Words>1874</Words>
  <Application>Microsoft Office PowerPoint</Application>
  <PresentationFormat>Widescreen</PresentationFormat>
  <Paragraphs>93</Paragraphs>
  <Slides>13</Slides>
  <Notes>8</Notes>
  <HiddenSlides>0</HiddenSlides>
  <MMClips>0</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13</vt:i4>
      </vt:variant>
    </vt:vector>
  </HeadingPairs>
  <TitlesOfParts>
    <vt:vector size="20" baseType="lpstr">
      <vt:lpstr>Meiryo</vt:lpstr>
      <vt:lpstr>Aptos</vt:lpstr>
      <vt:lpstr>Arial</vt:lpstr>
      <vt:lpstr>Calibri</vt:lpstr>
      <vt:lpstr>Calibri Light</vt:lpstr>
      <vt:lpstr>Open Sans</vt:lpstr>
      <vt:lpstr>Motyw pakietu Office</vt:lpstr>
      <vt:lpstr>PowerPoint-presentasjon</vt:lpstr>
      <vt:lpstr>PowerPoint-presentasjon</vt:lpstr>
      <vt:lpstr>EHLF work – work and developments Improvements 2024 </vt:lpstr>
      <vt:lpstr>PowerPoint-presentasjon</vt:lpstr>
      <vt:lpstr>PowerPoint-presentasjon</vt:lpstr>
      <vt:lpstr> 2. CIRCULATE IN TIMELY MATTER  -Alerts </vt:lpstr>
      <vt:lpstr>Alerts sent you in 2024</vt:lpstr>
      <vt:lpstr>                                            To make that come into effect:   WORK IN MEMBERSSTATE ACCORDING TO MANDATE    FINDINGS, LAW &amp; HERITAGE COMPETENCE – alternative wording – send back to EHLF  Rhetoric to convince the commission -    New developments, inspiration to change?  Exemptions or gold standard for CH? </vt:lpstr>
      <vt:lpstr>PowerPoint-presentasjon</vt:lpstr>
      <vt:lpstr>EU INITIATIVE TO WORRY ABOUT…</vt:lpstr>
      <vt:lpstr>PowerPoint-presentasjon</vt:lpstr>
      <vt:lpstr>We need more active members </vt:lpstr>
      <vt:lpstr>Is your country represented?  Is your EU –regulation work included in the forum?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Tobiasz Bułynko</dc:creator>
  <cp:lastModifiedBy>Ihler, Tove Elise</cp:lastModifiedBy>
  <cp:revision>5</cp:revision>
  <dcterms:created xsi:type="dcterms:W3CDTF">2024-11-19T08:38:57Z</dcterms:created>
  <dcterms:modified xsi:type="dcterms:W3CDTF">2024-12-05T22:03:17Z</dcterms:modified>
</cp:coreProperties>
</file>